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宋体" panose="02010600030101010101" pitchFamily="2" charset="-122"/>
      <p:regular r:id="rId53"/>
    </p:embeddedFont>
    <p:embeddedFont>
      <p:font typeface="Economica" panose="020B0604020202020204" charset="0"/>
      <p:regular r:id="rId54"/>
    </p:embeddedFont>
    <p:embeddedFont>
      <p:font typeface="Open Sans" panose="02000000000000000000" pitchFamily="2" charset="-120"/>
      <p:regular r:id="rId55"/>
    </p:embeddedFont>
    <p:embeddedFont>
      <p:font typeface="Cambria" panose="02040503050406030204" pitchFamily="18" charset="0"/>
      <p:regular r:id="rId56"/>
      <p:bold r:id="rId57"/>
      <p:italic r:id="rId58"/>
      <p:boldItalic r:id="rId59"/>
    </p:embeddedFont>
    <p:embeddedFont>
      <p:font typeface="Source Code Pro"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7" d="100"/>
          <a:sy n="147" d="100"/>
        </p:scale>
        <p:origin x="-59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417169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83de35a2e_0_46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Google Shape;123;g183de35a2e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83de35a2e_0_47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Google Shape;129;g183de35a2e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83de35a2e_0_6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Google Shape;135;g183de35a2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83de35a2e_0_46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Google Shape;140;g183de35a2e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Basic Heuristic: If you have 10% of network hashrate, then you want to additionally cannibalize up to 10% of the hashrate of other pools</a:t>
            </a: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r>
              <a:rPr lang="en"/>
              <a:t>Potential solutions:</a:t>
            </a:r>
            <a:endParaRPr/>
          </a:p>
          <a:p>
            <a:pPr marL="0" lvl="0" indent="0">
              <a:spcBef>
                <a:spcPts val="0"/>
              </a:spcBef>
              <a:spcAft>
                <a:spcPts val="0"/>
              </a:spcAft>
              <a:buClr>
                <a:schemeClr val="dk1"/>
              </a:buClr>
              <a:buSzPts val="1100"/>
              <a:buFont typeface="Arial"/>
              <a:buNone/>
            </a:pPr>
            <a:r>
              <a:rPr lang="en"/>
              <a:t>-Closed pools</a:t>
            </a:r>
            <a:endParaRPr/>
          </a:p>
          <a:p>
            <a:pPr marL="0" lvl="0" indent="0">
              <a:spcBef>
                <a:spcPts val="0"/>
              </a:spcBef>
              <a:spcAft>
                <a:spcPts val="0"/>
              </a:spcAft>
              <a:buClr>
                <a:schemeClr val="dk1"/>
              </a:buClr>
              <a:buSzPts val="1100"/>
              <a:buFont typeface="Arial"/>
              <a:buNone/>
            </a:pPr>
            <a:r>
              <a:rPr lang="en"/>
              <a:t>-Increase reward for a block significantly compared to a share, defeats the purpose of mining pools</a:t>
            </a: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84101d3ba_0_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Google Shape;148;g184101d3b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3de35a2e_0_26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Google Shape;168;g183de35a2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84101d3ba_0_6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Google Shape;190;g184101d3b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84101d3ba_0_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Google Shape;216;g184101d3b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83de35a2e_1_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Google Shape;234;g183de35a2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83de35a2e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Google Shape;239;g183de35a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3de35a2e_0_5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Google Shape;66;g183de35a2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83de35a2e_1_22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Google Shape;245;g183de35a2e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83de35a2e_1_24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Google Shape;264;g183de35a2e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to get free coffee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83de35a2e_1_28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Google Shape;294;g183de35a2e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83eb06b85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Google Shape;331;g183eb06b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83eb06b85_0_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Google Shape;338;g183eb06b8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83eb06b85_0_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Google Shape;357;g183eb06b8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84101d3ba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Google Shape;368;g184101d3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83eb06b85_0_7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Google Shape;375;g183eb06b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84101d3ba_0_1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Google Shape;382;g184101d3b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83de35a2e_0_2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Google Shape;387;g183de35a2e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83de35a2e_0_7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Google Shape;71;g183de35a2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Paradox. </a:t>
            </a:r>
            <a:endParaRPr/>
          </a:p>
          <a:p>
            <a:pPr marL="0" lvl="0" indent="0">
              <a:spcBef>
                <a:spcPts val="0"/>
              </a:spcBef>
              <a:spcAft>
                <a:spcPts val="0"/>
              </a:spcAft>
              <a:buNone/>
            </a:pPr>
            <a:r>
              <a:rPr lang="en"/>
              <a:t>Bitcoin mining is turning electricity into Bitcoin. Electricity costs USD, so it is turning USD into Bitcoin.</a:t>
            </a:r>
            <a:endParaRPr/>
          </a:p>
          <a:p>
            <a:pPr marL="0" lvl="0" indent="0">
              <a:spcBef>
                <a:spcPts val="0"/>
              </a:spcBef>
              <a:spcAft>
                <a:spcPts val="0"/>
              </a:spcAft>
              <a:buNone/>
            </a:pPr>
            <a:r>
              <a:rPr lang="en">
                <a:solidFill>
                  <a:schemeClr val="dk1"/>
                </a:solidFill>
              </a:rPr>
              <a:t>Unless Bitcoin mining is subsidized (which it might very well be from the Chinese government), </a:t>
            </a:r>
            <a:r>
              <a:rPr lang="en"/>
              <a:t>people will only mine if it is profitable to do so.</a:t>
            </a:r>
            <a:endParaRPr/>
          </a:p>
          <a:p>
            <a:pPr marL="0" lvl="0" indent="0">
              <a:spcBef>
                <a:spcPts val="0"/>
              </a:spcBef>
              <a:spcAft>
                <a:spcPts val="0"/>
              </a:spcAft>
              <a:buNone/>
            </a:pPr>
            <a:r>
              <a:rPr lang="en"/>
              <a:t>Efficiency limit to hardware: Hashrate per electricity. Converting units, you get Bitcoin / USD.</a:t>
            </a:r>
            <a:endParaRPr/>
          </a:p>
          <a:p>
            <a:pPr marL="0" lvl="0" indent="0">
              <a:spcBef>
                <a:spcPts val="0"/>
              </a:spcBef>
              <a:spcAft>
                <a:spcPts val="0"/>
              </a:spcAft>
              <a:buNone/>
            </a:pPr>
            <a:r>
              <a:rPr lang="en"/>
              <a:t>Therefore, if the price goes up, then the USD value of the block reward goes up, meaning that there will be more hashpower. But the more hashpower we have the higher the variance on mining reward, and the more we need mining pools, which could collude and attack the Bitcoin network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83de35a2e_0_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Google Shape;399;g183de35a2e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83de35a2e_0_29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Google Shape;416;g183de35a2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83de35a2e_0_36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Google Shape;433;g183de35a2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83de35a2e_0_4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Google Shape;464;g183de35a2e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84101d3ba_0_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Google Shape;489;g184101d3b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84101d3ba_0_15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Google Shape;518;g184101d3b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84101d3ba_0_1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Google Shape;539;g184101d3b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84101d3ba_0_2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Google Shape;560;g184101d3b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841dd74f1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Google Shape;587;g1841dd74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83eb06b85_0_3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2" name="Google Shape;592;g183eb06b8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83de35a2e_0_25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Google Shape;79;g183de35a2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83eb06b85_0_4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0" name="Google Shape;600;g183eb06b8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83eb06b85_0_5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Google Shape;607;g183eb06b8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83eb06b85_0_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Google Shape;614;g183eb06b8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83de35a2e_0_4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1" name="Google Shape;621;g183de35a2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84101d3ba_0_26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Google Shape;628;g184101d3b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83de35a2e_0_78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Google Shape;635;g183de35a2e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84101d3ba_0_2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Google Shape;642;g184101d3ba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83de35a2e_0_9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Google Shape;649;g183de35a2e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84101d3ba_0_28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Google Shape;656;g184101d3b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83de35a2e_0_107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3" name="Google Shape;663;g183de35a2e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83de35a2e_0_45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Google Shape;86;g183de35a2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83de35a2e_0_8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0" name="Google Shape;670;g183de35a2e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83de35a2e_0_8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Google Shape;94;g183de35a2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83de35a2e_0_25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Google Shape;100;g183de35a2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83de35a2e_0_26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Google Shape;107;g183de35a2e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83de35a2e_0_27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Google Shape;115;g183de35a2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atin typeface="+mj-lt"/>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atin typeface="+mj-lt"/>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mj-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atin typeface="+mj-lt"/>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atin typeface="+mj-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atin typeface="+mj-lt"/>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mj-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atin typeface="+mj-lt"/>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mj-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04800" y="1352550"/>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mj-lt"/>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bitcoin.it/wiki/Comparison_of_mining_pool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bitcoin.it/wiki/Comparison_of_mining_pool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eb.mit.edu/neboat/Public/6.042/randomwalks.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ddit.com/r/Bitcoin/comments/o6qwx/lukejr_attacks_and_kills_coiledcoin_altcurrency/"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loud_mining"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culubas.blogspot.com/2011/05/timejacking-bitcoin_802.html"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ethereum/wiki/wiki/White-Paper"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www.facebook.com/events/385771441768358/" TargetMode="External"/><Relationship Id="rId5" Type="http://schemas.openxmlformats.org/officeDocument/2006/relationships/hyperlink" Target="https://www.meetup.com/Berkeley-Bitcoin-Meetup/events/234585426/" TargetMode="External"/><Relationship Id="rId4" Type="http://schemas.openxmlformats.org/officeDocument/2006/relationships/hyperlink" Target="http://gavwood.com/paper.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blockchain.info"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797100" y="1741675"/>
            <a:ext cx="7549800" cy="1537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Game Theory &amp; Network Attacks: </a:t>
            </a:r>
            <a:br>
              <a:rPr lang="en"/>
            </a:br>
            <a:r>
              <a:rPr lang="en"/>
              <a:t>How to Destroy Bitcoin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0" y="315925"/>
            <a:ext cx="9143999" cy="4248730"/>
          </a:xfrm>
          <a:prstGeom prst="rect">
            <a:avLst/>
          </a:prstGeom>
          <a:noFill/>
          <a:ln>
            <a:noFill/>
          </a:ln>
        </p:spPr>
      </p:pic>
      <p:sp>
        <p:nvSpPr>
          <p:cNvPr id="126" name="Google Shape;126;p22"/>
          <p:cNvSpPr txBox="1"/>
          <p:nvPr/>
        </p:nvSpPr>
        <p:spPr>
          <a:xfrm>
            <a:off x="718650" y="4692425"/>
            <a:ext cx="3845700" cy="26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Source: </a:t>
            </a:r>
            <a:r>
              <a:rPr lang="en" sz="1000" u="sng">
                <a:solidFill>
                  <a:schemeClr val="hlink"/>
                </a:solidFill>
                <a:hlinkClick r:id="rId4"/>
              </a:rPr>
              <a:t>https://en.bitcoin.it/wiki/Comparison_of_mining_pools</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p:nvPr/>
        </p:nvSpPr>
        <p:spPr>
          <a:xfrm>
            <a:off x="299275" y="4740725"/>
            <a:ext cx="3845700" cy="26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Source: </a:t>
            </a:r>
            <a:r>
              <a:rPr lang="en" sz="1000" u="sng">
                <a:solidFill>
                  <a:schemeClr val="hlink"/>
                </a:solidFill>
                <a:hlinkClick r:id="rId3"/>
              </a:rPr>
              <a:t>https://en.bitcoin.it/wiki/Comparison_of_mining_pools</a:t>
            </a:r>
            <a:endParaRPr sz="1000"/>
          </a:p>
        </p:txBody>
      </p:sp>
      <p:pic>
        <p:nvPicPr>
          <p:cNvPr id="132" name="Google Shape;132;p23"/>
          <p:cNvPicPr preferRelativeResize="0"/>
          <p:nvPr/>
        </p:nvPicPr>
        <p:blipFill>
          <a:blip r:embed="rId4">
            <a:alphaModFix/>
          </a:blip>
          <a:stretch>
            <a:fillRect/>
          </a:stretch>
        </p:blipFill>
        <p:spPr>
          <a:xfrm>
            <a:off x="0" y="0"/>
            <a:ext cx="10302825" cy="4740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Malicious Mining Profit Strategies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Pool Wars</a:t>
            </a:r>
            <a:endParaRPr/>
          </a:p>
        </p:txBody>
      </p:sp>
      <p:sp>
        <p:nvSpPr>
          <p:cNvPr id="143" name="Google Shape;143;p2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have 30% of the hashrate. Assume 1 BTC block reward. All of the following numbers are expected value.</a:t>
            </a:r>
            <a:endParaRPr dirty="0"/>
          </a:p>
          <a:p>
            <a:pPr marL="457200" lvl="0" indent="-317500">
              <a:spcBef>
                <a:spcPts val="0"/>
              </a:spcBef>
              <a:spcAft>
                <a:spcPts val="0"/>
              </a:spcAft>
              <a:buSzPts val="1400"/>
              <a:buChar char="●"/>
            </a:pPr>
            <a:r>
              <a:rPr lang="en" dirty="0"/>
              <a:t>30% HR (hashrate)</a:t>
            </a:r>
            <a:br>
              <a:rPr lang="en" dirty="0"/>
            </a:br>
            <a:r>
              <a:rPr lang="en" dirty="0"/>
              <a:t>= 30% MR (Mining Reward) = 0.3 BTC</a:t>
            </a:r>
            <a:endParaRPr dirty="0"/>
          </a:p>
          <a:p>
            <a:pPr marL="0" lvl="0" indent="0" rtl="0">
              <a:spcBef>
                <a:spcPts val="1600"/>
              </a:spcBef>
              <a:spcAft>
                <a:spcPts val="0"/>
              </a:spcAft>
              <a:buNone/>
            </a:pPr>
            <a:r>
              <a:rPr lang="en" dirty="0"/>
              <a:t>You buy more mining equipment, worth 1% of current network hashrate</a:t>
            </a:r>
            <a:endParaRPr dirty="0"/>
          </a:p>
          <a:p>
            <a:pPr marL="0" lvl="0" indent="0">
              <a:spcBef>
                <a:spcPts val="1000"/>
              </a:spcBef>
              <a:spcAft>
                <a:spcPts val="0"/>
              </a:spcAft>
              <a:buNone/>
            </a:pPr>
            <a:r>
              <a:rPr lang="en" b="1" dirty="0"/>
              <a:t>Standard mining strategy</a:t>
            </a:r>
            <a:endParaRPr b="1" dirty="0"/>
          </a:p>
          <a:p>
            <a:pPr marL="457200" lvl="0" indent="-317500" rtl="0">
              <a:spcBef>
                <a:spcPts val="0"/>
              </a:spcBef>
              <a:spcAft>
                <a:spcPts val="0"/>
              </a:spcAft>
              <a:buSzPts val="1400"/>
              <a:buChar char="●"/>
            </a:pPr>
            <a:r>
              <a:rPr lang="en" dirty="0"/>
              <a:t>Add 1% HR =&gt; 31/101 = 30.69% HR = .3069 BTC</a:t>
            </a:r>
            <a:endParaRPr dirty="0"/>
          </a:p>
          <a:p>
            <a:pPr marL="914400" lvl="1" indent="-304800">
              <a:spcBef>
                <a:spcPts val="0"/>
              </a:spcBef>
              <a:spcAft>
                <a:spcPts val="0"/>
              </a:spcAft>
              <a:buSzPts val="1200"/>
              <a:buChar char="○"/>
            </a:pPr>
            <a:r>
              <a:rPr lang="en" dirty="0">
                <a:latin typeface="+mj-lt"/>
              </a:rPr>
              <a:t>Revenue gain = </a:t>
            </a:r>
            <a:r>
              <a:rPr lang="en" b="1" dirty="0">
                <a:latin typeface="+mj-lt"/>
              </a:rPr>
              <a:t>0.0069 BTC for 1% hashrate added</a:t>
            </a:r>
            <a:endParaRPr b="1" dirty="0">
              <a:latin typeface="+mj-lt"/>
            </a:endParaRPr>
          </a:p>
          <a:p>
            <a:pPr marL="0" lvl="0" indent="0">
              <a:spcBef>
                <a:spcPts val="0"/>
              </a:spcBef>
              <a:spcAft>
                <a:spcPts val="1600"/>
              </a:spcAft>
              <a:buNone/>
            </a:pPr>
            <a:endParaRPr dirty="0"/>
          </a:p>
        </p:txBody>
      </p:sp>
      <p:sp>
        <p:nvSpPr>
          <p:cNvPr id="144" name="Google Shape;144;p25"/>
          <p:cNvSpPr txBox="1">
            <a:spLocks noGrp="1"/>
          </p:cNvSpPr>
          <p:nvPr>
            <p:ph type="body" idx="2"/>
          </p:nvPr>
        </p:nvSpPr>
        <p:spPr>
          <a:xfrm>
            <a:off x="4832400" y="315925"/>
            <a:ext cx="3999900" cy="4598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Cannibalizing Pools</a:t>
            </a:r>
            <a:r>
              <a:rPr lang="en"/>
              <a:t> - Distribute your 1% equally among all other pools, withhold valid blocks.</a:t>
            </a:r>
            <a:endParaRPr/>
          </a:p>
          <a:p>
            <a:pPr marL="457200" lvl="0" indent="-317500" rtl="0">
              <a:spcBef>
                <a:spcPts val="0"/>
              </a:spcBef>
              <a:spcAft>
                <a:spcPts val="0"/>
              </a:spcAft>
              <a:buSzPts val="1400"/>
              <a:buChar char="●"/>
            </a:pPr>
            <a:r>
              <a:rPr lang="en"/>
              <a:t>Rewards will still be received</a:t>
            </a:r>
            <a:endParaRPr/>
          </a:p>
          <a:p>
            <a:pPr marL="457200" lvl="0" indent="-317500">
              <a:spcBef>
                <a:spcPts val="0"/>
              </a:spcBef>
              <a:spcAft>
                <a:spcPts val="0"/>
              </a:spcAft>
              <a:buSzPts val="1400"/>
              <a:buChar char="●"/>
            </a:pPr>
            <a:r>
              <a:rPr lang="en"/>
              <a:t>Undetectable unless statistically significant</a:t>
            </a:r>
            <a:endParaRPr/>
          </a:p>
          <a:p>
            <a:pPr marL="0" lvl="0" indent="0">
              <a:spcBef>
                <a:spcPts val="1600"/>
              </a:spcBef>
              <a:spcAft>
                <a:spcPts val="0"/>
              </a:spcAft>
              <a:buNone/>
            </a:pPr>
            <a:r>
              <a:rPr lang="en"/>
              <a:t>Other pool hashrate breakdown: </a:t>
            </a:r>
            <a:endParaRPr/>
          </a:p>
          <a:p>
            <a:pPr marL="457200" lvl="0" indent="-317500" rtl="0">
              <a:spcBef>
                <a:spcPts val="0"/>
              </a:spcBef>
              <a:spcAft>
                <a:spcPts val="0"/>
              </a:spcAft>
              <a:buSzPts val="1400"/>
              <a:buChar char="●"/>
            </a:pPr>
            <a:r>
              <a:rPr lang="en"/>
              <a:t>(70/71 honest, 1/71 dishonest) </a:t>
            </a:r>
            <a:br>
              <a:rPr lang="en"/>
            </a:br>
            <a:r>
              <a:rPr lang="en"/>
              <a:t>= 70% honest hashrate = .7 BTC</a:t>
            </a:r>
            <a:endParaRPr/>
          </a:p>
          <a:p>
            <a:pPr marL="457200" lvl="0" indent="-317500" rtl="0">
              <a:spcBef>
                <a:spcPts val="0"/>
              </a:spcBef>
              <a:spcAft>
                <a:spcPts val="0"/>
              </a:spcAft>
              <a:buSzPts val="1400"/>
              <a:buChar char="●"/>
            </a:pPr>
            <a:r>
              <a:rPr lang="en"/>
              <a:t>You own (1/71) of other pools, so expected value of mining there is</a:t>
            </a:r>
            <a:br>
              <a:rPr lang="en"/>
            </a:br>
            <a:r>
              <a:rPr lang="en"/>
              <a:t>(1/71) * .7 = </a:t>
            </a:r>
            <a:r>
              <a:rPr lang="en" b="1"/>
              <a:t>0.0098 BTC</a:t>
            </a:r>
            <a:endParaRPr b="1"/>
          </a:p>
          <a:p>
            <a:pPr marL="457200" lvl="0" indent="-317500" rtl="0">
              <a:spcBef>
                <a:spcPts val="0"/>
              </a:spcBef>
              <a:spcAft>
                <a:spcPts val="0"/>
              </a:spcAft>
              <a:buSzPts val="1400"/>
              <a:buChar char="●"/>
            </a:pPr>
            <a:r>
              <a:rPr lang="en" b="1"/>
              <a:t>0.0098 (cheat) &gt; 0.0069 (honest)</a:t>
            </a:r>
            <a:endParaRPr/>
          </a:p>
          <a:p>
            <a:pPr marL="0" lvl="0" indent="0">
              <a:spcBef>
                <a:spcPts val="1600"/>
              </a:spcBef>
              <a:spcAft>
                <a:spcPts val="1600"/>
              </a:spcAft>
              <a:buNone/>
            </a:pPr>
            <a:r>
              <a:rPr lang="en" b="1"/>
              <a:t>More profitable to cannibalize pools than mine honestly</a:t>
            </a:r>
            <a:endParaRPr b="1"/>
          </a:p>
        </p:txBody>
      </p:sp>
      <p:sp>
        <p:nvSpPr>
          <p:cNvPr id="145" name="Google Shape;145;p25"/>
          <p:cNvSpPr txBox="1"/>
          <p:nvPr/>
        </p:nvSpPr>
        <p:spPr>
          <a:xfrm>
            <a:off x="311700" y="4789300"/>
            <a:ext cx="6988500" cy="265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a:t>(Originally presented by Martin Koppelmann at SF Bitcoin Devs Seminar)</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a:t>Selfish Mining (Block-Withholding)</a:t>
            </a:r>
            <a:endParaRPr sz="4000"/>
          </a:p>
        </p:txBody>
      </p:sp>
      <p:sp>
        <p:nvSpPr>
          <p:cNvPr id="151" name="Google Shape;151;p26"/>
          <p:cNvSpPr txBox="1">
            <a:spLocks noGrp="1"/>
          </p:cNvSpPr>
          <p:nvPr>
            <p:ph type="body" idx="1"/>
          </p:nvPr>
        </p:nvSpPr>
        <p:spPr>
          <a:xfrm>
            <a:off x="311700" y="1225225"/>
            <a:ext cx="8520600" cy="19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a:t>You are a miner; suppose you have just found a block.</a:t>
            </a:r>
            <a:endParaRPr/>
          </a:p>
          <a:p>
            <a:pPr marL="457200" lvl="0" indent="-342900" rtl="0">
              <a:spcBef>
                <a:spcPts val="1600"/>
              </a:spcBef>
              <a:spcAft>
                <a:spcPts val="0"/>
              </a:spcAft>
              <a:buSzPts val="1800"/>
              <a:buChar char="●"/>
            </a:pPr>
            <a:r>
              <a:rPr lang="en"/>
              <a:t>Instead of announcing block to the network and receiving reward, keep it secret</a:t>
            </a:r>
            <a:endParaRPr/>
          </a:p>
          <a:p>
            <a:pPr marL="457200" lvl="0" indent="-342900" rtl="0">
              <a:spcBef>
                <a:spcPts val="0"/>
              </a:spcBef>
              <a:spcAft>
                <a:spcPts val="0"/>
              </a:spcAft>
              <a:buSzPts val="1800"/>
              <a:buChar char="●"/>
            </a:pPr>
            <a:r>
              <a:rPr lang="en"/>
              <a:t>Try to find two blocks in a row before the network finds the next one</a:t>
            </a:r>
            <a:endParaRPr/>
          </a:p>
          <a:p>
            <a:pPr marL="0" lvl="0" indent="0" rtl="0">
              <a:spcBef>
                <a:spcPts val="1600"/>
              </a:spcBef>
              <a:spcAft>
                <a:spcPts val="1600"/>
              </a:spcAft>
              <a:buNone/>
            </a:pPr>
            <a:r>
              <a:rPr lang="en"/>
              <a:t>This is called </a:t>
            </a:r>
            <a:r>
              <a:rPr lang="en" b="1"/>
              <a:t>selfish mining</a:t>
            </a:r>
            <a:r>
              <a:rPr lang="en"/>
              <a:t> or </a:t>
            </a:r>
            <a:r>
              <a:rPr lang="en" b="1"/>
              <a:t>block-withholding</a:t>
            </a:r>
            <a:endParaRPr b="1"/>
          </a:p>
        </p:txBody>
      </p:sp>
      <p:sp>
        <p:nvSpPr>
          <p:cNvPr id="152" name="Google Shape;152;p26"/>
          <p:cNvSpPr/>
          <p:nvPr/>
        </p:nvSpPr>
        <p:spPr>
          <a:xfrm>
            <a:off x="311700"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3" name="Google Shape;153;p26"/>
          <p:cNvCxnSpPr/>
          <p:nvPr/>
        </p:nvCxnSpPr>
        <p:spPr>
          <a:xfrm rot="10800000">
            <a:off x="921362"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54" name="Google Shape;154;p26"/>
          <p:cNvSpPr/>
          <p:nvPr/>
        </p:nvSpPr>
        <p:spPr>
          <a:xfrm>
            <a:off x="1314362"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5" name="Google Shape;155;p26"/>
          <p:cNvCxnSpPr/>
          <p:nvPr/>
        </p:nvCxnSpPr>
        <p:spPr>
          <a:xfrm rot="10800000">
            <a:off x="19240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56" name="Google Shape;156;p26"/>
          <p:cNvSpPr/>
          <p:nvPr/>
        </p:nvSpPr>
        <p:spPr>
          <a:xfrm>
            <a:off x="2317024"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7" name="Google Shape;157;p26"/>
          <p:cNvCxnSpPr>
            <a:stCxn id="158" idx="1"/>
          </p:cNvCxnSpPr>
          <p:nvPr/>
        </p:nvCxnSpPr>
        <p:spPr>
          <a:xfrm rot="10800000">
            <a:off x="2951824" y="4265425"/>
            <a:ext cx="393000" cy="427800"/>
          </a:xfrm>
          <a:prstGeom prst="straightConnector1">
            <a:avLst/>
          </a:prstGeom>
          <a:noFill/>
          <a:ln w="9525" cap="flat" cmpd="sng">
            <a:solidFill>
              <a:srgbClr val="000000"/>
            </a:solidFill>
            <a:prstDash val="solid"/>
            <a:round/>
            <a:headEnd type="none" w="med" len="med"/>
            <a:tailEnd type="triangle" w="med" len="med"/>
          </a:ln>
        </p:spPr>
      </p:cxnSp>
      <p:sp>
        <p:nvSpPr>
          <p:cNvPr id="158" name="Google Shape;158;p26"/>
          <p:cNvSpPr/>
          <p:nvPr/>
        </p:nvSpPr>
        <p:spPr>
          <a:xfrm>
            <a:off x="3344824" y="4398025"/>
            <a:ext cx="609900" cy="590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9" name="Google Shape;159;p26"/>
          <p:cNvCxnSpPr/>
          <p:nvPr/>
        </p:nvCxnSpPr>
        <p:spPr>
          <a:xfrm rot="10800000">
            <a:off x="29518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60" name="Google Shape;160;p26"/>
          <p:cNvSpPr/>
          <p:nvPr/>
        </p:nvSpPr>
        <p:spPr>
          <a:xfrm>
            <a:off x="3344825" y="3940575"/>
            <a:ext cx="609900" cy="295200"/>
          </a:xfrm>
          <a:prstGeom prst="rect">
            <a:avLst/>
          </a:prstGeom>
          <a:solidFill>
            <a:srgbClr val="CCCC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Google Shape;161;p26"/>
          <p:cNvSpPr txBox="1"/>
          <p:nvPr/>
        </p:nvSpPr>
        <p:spPr>
          <a:xfrm>
            <a:off x="3344825"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Secret block</a:t>
            </a:r>
            <a:endParaRPr sz="1200"/>
          </a:p>
        </p:txBody>
      </p:sp>
      <p:sp>
        <p:nvSpPr>
          <p:cNvPr id="162" name="Google Shape;162;p26"/>
          <p:cNvSpPr txBox="1"/>
          <p:nvPr/>
        </p:nvSpPr>
        <p:spPr>
          <a:xfrm>
            <a:off x="3245775" y="3439000"/>
            <a:ext cx="9519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Block not yet found</a:t>
            </a:r>
            <a:endParaRPr sz="1200"/>
          </a:p>
        </p:txBody>
      </p:sp>
      <p:sp>
        <p:nvSpPr>
          <p:cNvPr id="163" name="Google Shape;163;p26"/>
          <p:cNvSpPr/>
          <p:nvPr/>
        </p:nvSpPr>
        <p:spPr>
          <a:xfrm>
            <a:off x="4353450" y="4693225"/>
            <a:ext cx="609900" cy="295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4" name="Google Shape;164;p26"/>
          <p:cNvCxnSpPr/>
          <p:nvPr/>
        </p:nvCxnSpPr>
        <p:spPr>
          <a:xfrm rot="10800000">
            <a:off x="3960449" y="469321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65" name="Google Shape;165;p26"/>
          <p:cNvSpPr txBox="1"/>
          <p:nvPr/>
        </p:nvSpPr>
        <p:spPr>
          <a:xfrm>
            <a:off x="5785525" y="3689750"/>
            <a:ext cx="3150900" cy="1158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t>Note:</a:t>
            </a:r>
            <a:r>
              <a:rPr lang="en"/>
              <a:t> "block-withholding" is also sometimes used in the context of mining pools - submitting shares but withholding valid blocks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000"/>
              <a:t>Selfish Mining (Block-Withholding)</a:t>
            </a:r>
            <a:endParaRPr sz="4000"/>
          </a:p>
        </p:txBody>
      </p:sp>
      <p:sp>
        <p:nvSpPr>
          <p:cNvPr id="171" name="Google Shape;171;p27"/>
          <p:cNvSpPr txBox="1">
            <a:spLocks noGrp="1"/>
          </p:cNvSpPr>
          <p:nvPr>
            <p:ph type="body" idx="1"/>
          </p:nvPr>
        </p:nvSpPr>
        <p:spPr>
          <a:xfrm>
            <a:off x="311700" y="1225225"/>
            <a:ext cx="8520600" cy="19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you succeed in finding a second block, you have fooled the network</a:t>
            </a:r>
            <a:endParaRPr/>
          </a:p>
          <a:p>
            <a:pPr marL="457200" lvl="0" indent="-342900" rtl="0">
              <a:spcBef>
                <a:spcPts val="1600"/>
              </a:spcBef>
              <a:spcAft>
                <a:spcPts val="0"/>
              </a:spcAft>
              <a:buSzPts val="1800"/>
              <a:buChar char="●"/>
            </a:pPr>
            <a:r>
              <a:rPr lang="en"/>
              <a:t>Network still believes it is mining on the longest proof of work chain</a:t>
            </a:r>
            <a:endParaRPr/>
          </a:p>
          <a:p>
            <a:pPr marL="457200" lvl="0" indent="-342900" rtl="0">
              <a:spcBef>
                <a:spcPts val="0"/>
              </a:spcBef>
              <a:spcAft>
                <a:spcPts val="0"/>
              </a:spcAft>
              <a:buSzPts val="1800"/>
              <a:buChar char="●"/>
            </a:pPr>
            <a:r>
              <a:rPr lang="en"/>
              <a:t>You continue to mine on your own chain</a:t>
            </a:r>
            <a:endParaRPr/>
          </a:p>
        </p:txBody>
      </p:sp>
      <p:sp>
        <p:nvSpPr>
          <p:cNvPr id="172" name="Google Shape;172;p27"/>
          <p:cNvSpPr/>
          <p:nvPr/>
        </p:nvSpPr>
        <p:spPr>
          <a:xfrm>
            <a:off x="311700"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3" name="Google Shape;173;p27"/>
          <p:cNvCxnSpPr/>
          <p:nvPr/>
        </p:nvCxnSpPr>
        <p:spPr>
          <a:xfrm rot="10800000">
            <a:off x="921362"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74" name="Google Shape;174;p27"/>
          <p:cNvSpPr/>
          <p:nvPr/>
        </p:nvSpPr>
        <p:spPr>
          <a:xfrm>
            <a:off x="1314362"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5" name="Google Shape;175;p27"/>
          <p:cNvCxnSpPr/>
          <p:nvPr/>
        </p:nvCxnSpPr>
        <p:spPr>
          <a:xfrm rot="10800000">
            <a:off x="19240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76" name="Google Shape;176;p27"/>
          <p:cNvSpPr/>
          <p:nvPr/>
        </p:nvSpPr>
        <p:spPr>
          <a:xfrm>
            <a:off x="2317024"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7" name="Google Shape;177;p27"/>
          <p:cNvCxnSpPr>
            <a:stCxn id="178" idx="1"/>
          </p:cNvCxnSpPr>
          <p:nvPr/>
        </p:nvCxnSpPr>
        <p:spPr>
          <a:xfrm rot="10800000">
            <a:off x="2951824" y="4265425"/>
            <a:ext cx="393000" cy="427800"/>
          </a:xfrm>
          <a:prstGeom prst="straightConnector1">
            <a:avLst/>
          </a:prstGeom>
          <a:noFill/>
          <a:ln w="9525" cap="flat" cmpd="sng">
            <a:solidFill>
              <a:srgbClr val="000000"/>
            </a:solidFill>
            <a:prstDash val="solid"/>
            <a:round/>
            <a:headEnd type="none" w="med" len="med"/>
            <a:tailEnd type="triangle" w="med" len="med"/>
          </a:ln>
        </p:spPr>
      </p:cxnSp>
      <p:sp>
        <p:nvSpPr>
          <p:cNvPr id="178" name="Google Shape;178;p27"/>
          <p:cNvSpPr/>
          <p:nvPr/>
        </p:nvSpPr>
        <p:spPr>
          <a:xfrm>
            <a:off x="3344824" y="4398025"/>
            <a:ext cx="609900" cy="590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79" name="Google Shape;179;p27"/>
          <p:cNvCxnSpPr/>
          <p:nvPr/>
        </p:nvCxnSpPr>
        <p:spPr>
          <a:xfrm rot="10800000">
            <a:off x="29518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80" name="Google Shape;180;p27"/>
          <p:cNvSpPr/>
          <p:nvPr/>
        </p:nvSpPr>
        <p:spPr>
          <a:xfrm>
            <a:off x="3344825" y="3940575"/>
            <a:ext cx="609900" cy="295200"/>
          </a:xfrm>
          <a:prstGeom prst="rect">
            <a:avLst/>
          </a:prstGeom>
          <a:solidFill>
            <a:srgbClr val="CCCC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p27"/>
          <p:cNvSpPr txBox="1"/>
          <p:nvPr/>
        </p:nvSpPr>
        <p:spPr>
          <a:xfrm>
            <a:off x="3344825" y="4427575"/>
            <a:ext cx="700500" cy="5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Secret block</a:t>
            </a:r>
            <a:endParaRPr sz="1200"/>
          </a:p>
        </p:txBody>
      </p:sp>
      <p:sp>
        <p:nvSpPr>
          <p:cNvPr id="182" name="Google Shape;182;p27"/>
          <p:cNvSpPr txBox="1"/>
          <p:nvPr/>
        </p:nvSpPr>
        <p:spPr>
          <a:xfrm>
            <a:off x="3245775" y="3439000"/>
            <a:ext cx="9519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Block not yet found</a:t>
            </a:r>
            <a:endParaRPr sz="1200"/>
          </a:p>
        </p:txBody>
      </p:sp>
      <p:cxnSp>
        <p:nvCxnSpPr>
          <p:cNvPr id="183" name="Google Shape;183;p27"/>
          <p:cNvCxnSpPr/>
          <p:nvPr/>
        </p:nvCxnSpPr>
        <p:spPr>
          <a:xfrm rot="10800000">
            <a:off x="3960449" y="469321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84" name="Google Shape;184;p27"/>
          <p:cNvSpPr/>
          <p:nvPr/>
        </p:nvSpPr>
        <p:spPr>
          <a:xfrm>
            <a:off x="4353449" y="4398025"/>
            <a:ext cx="609900" cy="590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27"/>
          <p:cNvSpPr txBox="1"/>
          <p:nvPr/>
        </p:nvSpPr>
        <p:spPr>
          <a:xfrm>
            <a:off x="4353450"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Secret block</a:t>
            </a:r>
            <a:endParaRPr sz="1200"/>
          </a:p>
        </p:txBody>
      </p:sp>
      <p:cxnSp>
        <p:nvCxnSpPr>
          <p:cNvPr id="186" name="Google Shape;186;p27"/>
          <p:cNvCxnSpPr/>
          <p:nvPr/>
        </p:nvCxnSpPr>
        <p:spPr>
          <a:xfrm rot="10800000">
            <a:off x="4969074" y="469321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87" name="Google Shape;187;p27"/>
          <p:cNvSpPr/>
          <p:nvPr/>
        </p:nvSpPr>
        <p:spPr>
          <a:xfrm>
            <a:off x="5362075" y="4693225"/>
            <a:ext cx="609900" cy="295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body" idx="1"/>
          </p:nvPr>
        </p:nvSpPr>
        <p:spPr>
          <a:xfrm>
            <a:off x="311700" y="1225225"/>
            <a:ext cx="8520600" cy="2235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If the network finds a block, you broadcast your two secret blocks and make the network block invalid</a:t>
            </a:r>
            <a:endParaRPr/>
          </a:p>
          <a:p>
            <a:pPr marL="457200" lvl="0" indent="-342900" rtl="0">
              <a:spcBef>
                <a:spcPts val="1600"/>
              </a:spcBef>
              <a:spcAft>
                <a:spcPts val="0"/>
              </a:spcAft>
              <a:buSzPts val="1800"/>
              <a:buChar char="●"/>
            </a:pPr>
            <a:r>
              <a:rPr lang="en"/>
              <a:t>While network was working on the invalid block, you got a bunch of time to mine by yourself... for free!</a:t>
            </a:r>
            <a:endParaRPr/>
          </a:p>
          <a:p>
            <a:pPr marL="457200" lvl="0" indent="-342900" rtl="0">
              <a:spcBef>
                <a:spcPts val="0"/>
              </a:spcBef>
              <a:spcAft>
                <a:spcPts val="0"/>
              </a:spcAft>
              <a:buSzPts val="1800"/>
              <a:buChar char="●"/>
            </a:pPr>
            <a:r>
              <a:rPr lang="en"/>
              <a:t>Free time mining on network </a:t>
            </a:r>
            <a:br>
              <a:rPr lang="en"/>
            </a:br>
            <a:r>
              <a:rPr lang="en"/>
              <a:t>=&gt; higher effective proportion of hashrate </a:t>
            </a:r>
            <a:r>
              <a:rPr lang="en" b="1"/>
              <a:t>=&gt; higher expected profits!</a:t>
            </a:r>
            <a:endParaRPr b="1"/>
          </a:p>
        </p:txBody>
      </p:sp>
      <p:sp>
        <p:nvSpPr>
          <p:cNvPr id="193" name="Google Shape;193;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a:t>Selfish Mining (Block-Withholding)</a:t>
            </a:r>
            <a:endParaRPr sz="4000"/>
          </a:p>
        </p:txBody>
      </p:sp>
      <p:sp>
        <p:nvSpPr>
          <p:cNvPr id="194" name="Google Shape;194;p28"/>
          <p:cNvSpPr/>
          <p:nvPr/>
        </p:nvSpPr>
        <p:spPr>
          <a:xfrm>
            <a:off x="311700"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5" name="Google Shape;195;p28"/>
          <p:cNvCxnSpPr/>
          <p:nvPr/>
        </p:nvCxnSpPr>
        <p:spPr>
          <a:xfrm rot="10800000">
            <a:off x="921362"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96" name="Google Shape;196;p28"/>
          <p:cNvSpPr/>
          <p:nvPr/>
        </p:nvSpPr>
        <p:spPr>
          <a:xfrm>
            <a:off x="1314362"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7" name="Google Shape;197;p28"/>
          <p:cNvCxnSpPr/>
          <p:nvPr/>
        </p:nvCxnSpPr>
        <p:spPr>
          <a:xfrm rot="10800000">
            <a:off x="19240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198" name="Google Shape;198;p28"/>
          <p:cNvSpPr/>
          <p:nvPr/>
        </p:nvSpPr>
        <p:spPr>
          <a:xfrm>
            <a:off x="2317024"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9" name="Google Shape;199;p28"/>
          <p:cNvCxnSpPr>
            <a:stCxn id="200" idx="1"/>
          </p:cNvCxnSpPr>
          <p:nvPr/>
        </p:nvCxnSpPr>
        <p:spPr>
          <a:xfrm rot="10800000">
            <a:off x="2951824" y="4265425"/>
            <a:ext cx="393000" cy="427800"/>
          </a:xfrm>
          <a:prstGeom prst="straightConnector1">
            <a:avLst/>
          </a:prstGeom>
          <a:noFill/>
          <a:ln w="9525" cap="flat" cmpd="sng">
            <a:solidFill>
              <a:srgbClr val="000000"/>
            </a:solidFill>
            <a:prstDash val="solid"/>
            <a:round/>
            <a:headEnd type="none" w="med" len="med"/>
            <a:tailEnd type="triangle" w="med" len="med"/>
          </a:ln>
        </p:spPr>
      </p:cxnSp>
      <p:sp>
        <p:nvSpPr>
          <p:cNvPr id="200" name="Google Shape;200;p28"/>
          <p:cNvSpPr/>
          <p:nvPr/>
        </p:nvSpPr>
        <p:spPr>
          <a:xfrm>
            <a:off x="3344824" y="4398025"/>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1" name="Google Shape;201;p28"/>
          <p:cNvCxnSpPr/>
          <p:nvPr/>
        </p:nvCxnSpPr>
        <p:spPr>
          <a:xfrm rot="10800000">
            <a:off x="29518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202" name="Google Shape;202;p28"/>
          <p:cNvSpPr txBox="1"/>
          <p:nvPr/>
        </p:nvSpPr>
        <p:spPr>
          <a:xfrm>
            <a:off x="3344825"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a:p>
        </p:txBody>
      </p:sp>
      <p:cxnSp>
        <p:nvCxnSpPr>
          <p:cNvPr id="203" name="Google Shape;203;p28"/>
          <p:cNvCxnSpPr/>
          <p:nvPr/>
        </p:nvCxnSpPr>
        <p:spPr>
          <a:xfrm rot="10800000">
            <a:off x="3960449" y="4693213"/>
            <a:ext cx="393000" cy="0"/>
          </a:xfrm>
          <a:prstGeom prst="straightConnector1">
            <a:avLst/>
          </a:prstGeom>
          <a:noFill/>
          <a:ln w="9525" cap="flat" cmpd="sng">
            <a:solidFill>
              <a:srgbClr val="000000"/>
            </a:solidFill>
            <a:prstDash val="solid"/>
            <a:round/>
            <a:headEnd type="none" w="med" len="med"/>
            <a:tailEnd type="triangle" w="med" len="med"/>
          </a:ln>
        </p:spPr>
      </p:cxnSp>
      <p:sp>
        <p:nvSpPr>
          <p:cNvPr id="204" name="Google Shape;204;p28"/>
          <p:cNvSpPr/>
          <p:nvPr/>
        </p:nvSpPr>
        <p:spPr>
          <a:xfrm>
            <a:off x="4353449" y="4398025"/>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Google Shape;205;p28"/>
          <p:cNvSpPr txBox="1"/>
          <p:nvPr/>
        </p:nvSpPr>
        <p:spPr>
          <a:xfrm>
            <a:off x="4353450"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a:p>
        </p:txBody>
      </p:sp>
      <p:cxnSp>
        <p:nvCxnSpPr>
          <p:cNvPr id="206" name="Google Shape;206;p28"/>
          <p:cNvCxnSpPr/>
          <p:nvPr/>
        </p:nvCxnSpPr>
        <p:spPr>
          <a:xfrm rot="10800000">
            <a:off x="4969074" y="4693213"/>
            <a:ext cx="393000" cy="0"/>
          </a:xfrm>
          <a:prstGeom prst="straightConnector1">
            <a:avLst/>
          </a:prstGeom>
          <a:noFill/>
          <a:ln w="9525" cap="flat" cmpd="sng">
            <a:solidFill>
              <a:srgbClr val="000000"/>
            </a:solidFill>
            <a:prstDash val="solid"/>
            <a:round/>
            <a:headEnd type="none" w="med" len="med"/>
            <a:tailEnd type="triangle" w="med" len="med"/>
          </a:ln>
        </p:spPr>
      </p:cxnSp>
      <p:sp>
        <p:nvSpPr>
          <p:cNvPr id="207" name="Google Shape;207;p28"/>
          <p:cNvSpPr/>
          <p:nvPr/>
        </p:nvSpPr>
        <p:spPr>
          <a:xfrm>
            <a:off x="5362075" y="4693225"/>
            <a:ext cx="609900" cy="295200"/>
          </a:xfrm>
          <a:prstGeom prst="rect">
            <a:avLst/>
          </a:prstGeom>
          <a:solidFill>
            <a:srgbClr val="CCCCCC"/>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Google Shape;208;p28"/>
          <p:cNvSpPr/>
          <p:nvPr/>
        </p:nvSpPr>
        <p:spPr>
          <a:xfrm>
            <a:off x="3319699"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Google Shape;209;p28"/>
          <p:cNvSpPr txBox="1"/>
          <p:nvPr/>
        </p:nvSpPr>
        <p:spPr>
          <a:xfrm>
            <a:off x="3369725" y="36859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New block</a:t>
            </a:r>
            <a:endParaRPr sz="1200"/>
          </a:p>
        </p:txBody>
      </p:sp>
      <p:cxnSp>
        <p:nvCxnSpPr>
          <p:cNvPr id="210" name="Google Shape;210;p28"/>
          <p:cNvCxnSpPr/>
          <p:nvPr/>
        </p:nvCxnSpPr>
        <p:spPr>
          <a:xfrm>
            <a:off x="3180550" y="3460975"/>
            <a:ext cx="878100" cy="878100"/>
          </a:xfrm>
          <a:prstGeom prst="straightConnector1">
            <a:avLst/>
          </a:prstGeom>
          <a:noFill/>
          <a:ln w="19050" cap="flat" cmpd="sng">
            <a:solidFill>
              <a:srgbClr val="FF0000"/>
            </a:solidFill>
            <a:prstDash val="solid"/>
            <a:round/>
            <a:headEnd type="none" w="med" len="med"/>
            <a:tailEnd type="none" w="med" len="med"/>
          </a:ln>
        </p:spPr>
      </p:cxnSp>
      <p:cxnSp>
        <p:nvCxnSpPr>
          <p:cNvPr id="211" name="Google Shape;211;p28"/>
          <p:cNvCxnSpPr/>
          <p:nvPr/>
        </p:nvCxnSpPr>
        <p:spPr>
          <a:xfrm rot="10800000" flipH="1">
            <a:off x="3210725" y="3460975"/>
            <a:ext cx="878100" cy="878100"/>
          </a:xfrm>
          <a:prstGeom prst="straightConnector1">
            <a:avLst/>
          </a:prstGeom>
          <a:noFill/>
          <a:ln w="19050" cap="flat" cmpd="sng">
            <a:solidFill>
              <a:srgbClr val="FF0000"/>
            </a:solidFill>
            <a:prstDash val="solid"/>
            <a:round/>
            <a:headEnd type="none" w="med" len="med"/>
            <a:tailEnd type="none" w="med" len="med"/>
          </a:ln>
        </p:spPr>
      </p:cxnSp>
      <p:sp>
        <p:nvSpPr>
          <p:cNvPr id="212" name="Google Shape;212;p28"/>
          <p:cNvSpPr txBox="1"/>
          <p:nvPr/>
        </p:nvSpPr>
        <p:spPr>
          <a:xfrm>
            <a:off x="3369725"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Broad</a:t>
            </a:r>
            <a:br>
              <a:rPr lang="en" sz="1200"/>
            </a:br>
            <a:r>
              <a:rPr lang="en" sz="1200"/>
              <a:t>cast</a:t>
            </a:r>
            <a:endParaRPr sz="1200"/>
          </a:p>
        </p:txBody>
      </p:sp>
      <p:sp>
        <p:nvSpPr>
          <p:cNvPr id="213" name="Google Shape;213;p28"/>
          <p:cNvSpPr txBox="1"/>
          <p:nvPr/>
        </p:nvSpPr>
        <p:spPr>
          <a:xfrm>
            <a:off x="4365900"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Broad</a:t>
            </a:r>
            <a:br>
              <a:rPr lang="en" sz="1200"/>
            </a:br>
            <a:r>
              <a:rPr lang="en" sz="1200"/>
              <a:t>cast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body" idx="1"/>
          </p:nvPr>
        </p:nvSpPr>
        <p:spPr>
          <a:xfrm>
            <a:off x="311700" y="1225225"/>
            <a:ext cx="8520600" cy="2235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what if the network found their new block before you could find a second one? </a:t>
            </a:r>
            <a:r>
              <a:rPr lang="en" b="1"/>
              <a:t>Race to propagate!</a:t>
            </a:r>
            <a:endParaRPr b="1"/>
          </a:p>
          <a:p>
            <a:pPr marL="457200" lvl="0" indent="-342900" rtl="0">
              <a:spcBef>
                <a:spcPts val="0"/>
              </a:spcBef>
              <a:spcAft>
                <a:spcPts val="0"/>
              </a:spcAft>
              <a:buSzPts val="1800"/>
              <a:buChar char="●"/>
            </a:pPr>
            <a:r>
              <a:rPr lang="en"/>
              <a:t>If you have 50% chance of winning the race and having your block accepted:</a:t>
            </a:r>
            <a:endParaRPr/>
          </a:p>
          <a:p>
            <a:pPr marL="914400" lvl="1" indent="-317500" rtl="0">
              <a:spcBef>
                <a:spcPts val="0"/>
              </a:spcBef>
              <a:spcAft>
                <a:spcPts val="0"/>
              </a:spcAft>
              <a:buSzPts val="1400"/>
              <a:buChar char="○"/>
            </a:pPr>
            <a:r>
              <a:rPr lang="en"/>
              <a:t>Malicious strategy is more profitable if you have &gt;25% mining power</a:t>
            </a:r>
            <a:endParaRPr/>
          </a:p>
          <a:p>
            <a:pPr marL="457200" lvl="0" indent="-342900" rtl="0">
              <a:spcBef>
                <a:spcPts val="0"/>
              </a:spcBef>
              <a:spcAft>
                <a:spcPts val="0"/>
              </a:spcAft>
              <a:buSzPts val="1800"/>
              <a:buChar char="●"/>
            </a:pPr>
            <a:r>
              <a:rPr lang="en"/>
              <a:t>If you have &gt;33% mining power, </a:t>
            </a:r>
            <a:r>
              <a:rPr lang="en" b="1"/>
              <a:t>you can lose the race every time and malicious strategy is still more profitable!</a:t>
            </a:r>
            <a:endParaRPr b="1"/>
          </a:p>
        </p:txBody>
      </p:sp>
      <p:sp>
        <p:nvSpPr>
          <p:cNvPr id="219" name="Google Shape;219;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a:t>Selfish Mining (Block-Withholding)</a:t>
            </a:r>
            <a:endParaRPr sz="4000"/>
          </a:p>
        </p:txBody>
      </p:sp>
      <p:sp>
        <p:nvSpPr>
          <p:cNvPr id="220" name="Google Shape;220;p29"/>
          <p:cNvSpPr/>
          <p:nvPr/>
        </p:nvSpPr>
        <p:spPr>
          <a:xfrm>
            <a:off x="311700"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1" name="Google Shape;221;p29"/>
          <p:cNvCxnSpPr/>
          <p:nvPr/>
        </p:nvCxnSpPr>
        <p:spPr>
          <a:xfrm rot="10800000">
            <a:off x="921362"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222" name="Google Shape;222;p29"/>
          <p:cNvSpPr/>
          <p:nvPr/>
        </p:nvSpPr>
        <p:spPr>
          <a:xfrm>
            <a:off x="1314362"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3" name="Google Shape;223;p29"/>
          <p:cNvCxnSpPr/>
          <p:nvPr/>
        </p:nvCxnSpPr>
        <p:spPr>
          <a:xfrm rot="10800000">
            <a:off x="19240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224" name="Google Shape;224;p29"/>
          <p:cNvSpPr/>
          <p:nvPr/>
        </p:nvSpPr>
        <p:spPr>
          <a:xfrm>
            <a:off x="2317024"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5" name="Google Shape;225;p29"/>
          <p:cNvCxnSpPr>
            <a:stCxn id="226" idx="1"/>
          </p:cNvCxnSpPr>
          <p:nvPr/>
        </p:nvCxnSpPr>
        <p:spPr>
          <a:xfrm rot="10800000">
            <a:off x="2951824" y="4265425"/>
            <a:ext cx="393000" cy="427800"/>
          </a:xfrm>
          <a:prstGeom prst="straightConnector1">
            <a:avLst/>
          </a:prstGeom>
          <a:noFill/>
          <a:ln w="9525" cap="flat" cmpd="sng">
            <a:solidFill>
              <a:srgbClr val="000000"/>
            </a:solidFill>
            <a:prstDash val="solid"/>
            <a:round/>
            <a:headEnd type="none" w="med" len="med"/>
            <a:tailEnd type="triangle" w="med" len="med"/>
          </a:ln>
        </p:spPr>
      </p:cxnSp>
      <p:sp>
        <p:nvSpPr>
          <p:cNvPr id="226" name="Google Shape;226;p29"/>
          <p:cNvSpPr/>
          <p:nvPr/>
        </p:nvSpPr>
        <p:spPr>
          <a:xfrm>
            <a:off x="3344824" y="4398025"/>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7" name="Google Shape;227;p29"/>
          <p:cNvCxnSpPr/>
          <p:nvPr/>
        </p:nvCxnSpPr>
        <p:spPr>
          <a:xfrm rot="10800000">
            <a:off x="2951824" y="3940563"/>
            <a:ext cx="393000" cy="0"/>
          </a:xfrm>
          <a:prstGeom prst="straightConnector1">
            <a:avLst/>
          </a:prstGeom>
          <a:noFill/>
          <a:ln w="9525" cap="flat" cmpd="sng">
            <a:solidFill>
              <a:srgbClr val="000000"/>
            </a:solidFill>
            <a:prstDash val="solid"/>
            <a:round/>
            <a:headEnd type="none" w="med" len="med"/>
            <a:tailEnd type="triangle" w="med" len="med"/>
          </a:ln>
        </p:spPr>
      </p:cxnSp>
      <p:sp>
        <p:nvSpPr>
          <p:cNvPr id="228" name="Google Shape;228;p29"/>
          <p:cNvSpPr txBox="1"/>
          <p:nvPr/>
        </p:nvSpPr>
        <p:spPr>
          <a:xfrm>
            <a:off x="3344825"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200"/>
          </a:p>
        </p:txBody>
      </p:sp>
      <p:sp>
        <p:nvSpPr>
          <p:cNvPr id="229" name="Google Shape;229;p29"/>
          <p:cNvSpPr/>
          <p:nvPr/>
        </p:nvSpPr>
        <p:spPr>
          <a:xfrm>
            <a:off x="3319699" y="3645300"/>
            <a:ext cx="609900" cy="590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29"/>
          <p:cNvSpPr txBox="1"/>
          <p:nvPr/>
        </p:nvSpPr>
        <p:spPr>
          <a:xfrm>
            <a:off x="3369725" y="36859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New block</a:t>
            </a:r>
            <a:endParaRPr sz="1200"/>
          </a:p>
        </p:txBody>
      </p:sp>
      <p:sp>
        <p:nvSpPr>
          <p:cNvPr id="231" name="Google Shape;231;p29"/>
          <p:cNvSpPr txBox="1"/>
          <p:nvPr/>
        </p:nvSpPr>
        <p:spPr>
          <a:xfrm>
            <a:off x="3369725" y="4427575"/>
            <a:ext cx="700500" cy="5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Broad</a:t>
            </a:r>
            <a:br>
              <a:rPr lang="en" sz="1200"/>
            </a:br>
            <a:r>
              <a:rPr lang="en" sz="1200"/>
              <a:t>cast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Double Spend Attack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Double Spend - Example </a:t>
            </a:r>
            <a:endParaRPr/>
          </a:p>
        </p:txBody>
      </p:sp>
      <p:sp>
        <p:nvSpPr>
          <p:cNvPr id="242" name="Google Shape;242;p3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b="1"/>
              <a:t>Double Spend:</a:t>
            </a:r>
            <a:r>
              <a:rPr lang="en"/>
              <a:t> Successfully spending the </a:t>
            </a:r>
            <a:r>
              <a:rPr lang="en" u="sng"/>
              <a:t>same</a:t>
            </a:r>
            <a:r>
              <a:rPr lang="en"/>
              <a:t> money more than once.</a:t>
            </a:r>
            <a:endParaRPr/>
          </a:p>
          <a:p>
            <a:pPr marL="457200" lvl="0" indent="-342900" rtl="0">
              <a:spcBef>
                <a:spcPts val="0"/>
              </a:spcBef>
              <a:spcAft>
                <a:spcPts val="0"/>
              </a:spcAft>
              <a:buSzPts val="1800"/>
              <a:buChar char="●"/>
            </a:pPr>
            <a:r>
              <a:rPr lang="en"/>
              <a:t>Alice wants to buy an iPhone 0-day exploit from Bob on the black market for $1.5 million ~ 2350 BTC.</a:t>
            </a:r>
            <a:endParaRPr/>
          </a:p>
          <a:p>
            <a:pPr marL="457200" lvl="0" indent="-342900" rtl="0">
              <a:spcBef>
                <a:spcPts val="0"/>
              </a:spcBef>
              <a:spcAft>
                <a:spcPts val="0"/>
              </a:spcAft>
              <a:buSzPts val="1800"/>
              <a:buChar char="●"/>
            </a:pPr>
            <a:r>
              <a:rPr lang="en"/>
              <a:t>How can Alice double spend Bob, i.e., send the money to Bob and receive the goods while simultaneously sending the money to herself?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Mining Pools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Confirmations:</a:t>
            </a:r>
            <a:r>
              <a:rPr lang="en"/>
              <a:t>   The number of blocks created on top of the block a txn is in.</a:t>
            </a:r>
            <a:endParaRPr/>
          </a:p>
          <a:p>
            <a:pPr marL="0" lvl="0" indent="0">
              <a:spcBef>
                <a:spcPts val="1600"/>
              </a:spcBef>
              <a:spcAft>
                <a:spcPts val="1600"/>
              </a:spcAft>
              <a:buNone/>
            </a:pPr>
            <a:r>
              <a:rPr lang="en"/>
              <a:t>				 = block depth - 1</a:t>
            </a:r>
            <a:endParaRPr/>
          </a:p>
        </p:txBody>
      </p:sp>
      <p:sp>
        <p:nvSpPr>
          <p:cNvPr id="248" name="Google Shape;248;p3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Double Spend - Confirmations</a:t>
            </a:r>
            <a:endParaRPr/>
          </a:p>
        </p:txBody>
      </p:sp>
      <p:sp>
        <p:nvSpPr>
          <p:cNvPr id="249" name="Google Shape;249;p32"/>
          <p:cNvSpPr/>
          <p:nvPr/>
        </p:nvSpPr>
        <p:spPr>
          <a:xfrm>
            <a:off x="642075" y="2597200"/>
            <a:ext cx="1311900" cy="61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Google Shape;250;p32"/>
          <p:cNvSpPr/>
          <p:nvPr/>
        </p:nvSpPr>
        <p:spPr>
          <a:xfrm>
            <a:off x="2534300" y="2597200"/>
            <a:ext cx="1311900" cy="61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Google Shape;251;p32"/>
          <p:cNvSpPr/>
          <p:nvPr/>
        </p:nvSpPr>
        <p:spPr>
          <a:xfrm>
            <a:off x="4426525" y="2597200"/>
            <a:ext cx="1311900" cy="61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52" name="Google Shape;252;p32"/>
          <p:cNvCxnSpPr/>
          <p:nvPr/>
        </p:nvCxnSpPr>
        <p:spPr>
          <a:xfrm rot="10800000">
            <a:off x="1954100" y="2752000"/>
            <a:ext cx="580200" cy="0"/>
          </a:xfrm>
          <a:prstGeom prst="straightConnector1">
            <a:avLst/>
          </a:prstGeom>
          <a:noFill/>
          <a:ln w="9525" cap="flat" cmpd="sng">
            <a:solidFill>
              <a:srgbClr val="000000"/>
            </a:solidFill>
            <a:prstDash val="solid"/>
            <a:round/>
            <a:headEnd type="none" w="med" len="med"/>
            <a:tailEnd type="triangle" w="med" len="med"/>
          </a:ln>
        </p:spPr>
      </p:cxnSp>
      <p:cxnSp>
        <p:nvCxnSpPr>
          <p:cNvPr id="253" name="Google Shape;253;p32"/>
          <p:cNvCxnSpPr/>
          <p:nvPr/>
        </p:nvCxnSpPr>
        <p:spPr>
          <a:xfrm rot="10800000">
            <a:off x="3846200" y="2752000"/>
            <a:ext cx="580200" cy="0"/>
          </a:xfrm>
          <a:prstGeom prst="straightConnector1">
            <a:avLst/>
          </a:prstGeom>
          <a:noFill/>
          <a:ln w="9525" cap="flat" cmpd="sng">
            <a:solidFill>
              <a:srgbClr val="000000"/>
            </a:solidFill>
            <a:prstDash val="solid"/>
            <a:round/>
            <a:headEnd type="none" w="med" len="med"/>
            <a:tailEnd type="triangle" w="med" len="med"/>
          </a:ln>
        </p:spPr>
      </p:cxnSp>
      <p:sp>
        <p:nvSpPr>
          <p:cNvPr id="254" name="Google Shape;254;p32"/>
          <p:cNvSpPr txBox="1"/>
          <p:nvPr/>
        </p:nvSpPr>
        <p:spPr>
          <a:xfrm>
            <a:off x="642075" y="2597198"/>
            <a:ext cx="1311900" cy="61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Block holding my txn</a:t>
            </a:r>
            <a:endParaRPr/>
          </a:p>
        </p:txBody>
      </p:sp>
      <p:sp>
        <p:nvSpPr>
          <p:cNvPr id="255" name="Google Shape;255;p32"/>
          <p:cNvSpPr txBox="1"/>
          <p:nvPr/>
        </p:nvSpPr>
        <p:spPr>
          <a:xfrm>
            <a:off x="4417304" y="2597193"/>
            <a:ext cx="1311900" cy="61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Most recent block</a:t>
            </a:r>
            <a:endParaRPr/>
          </a:p>
        </p:txBody>
      </p:sp>
      <p:cxnSp>
        <p:nvCxnSpPr>
          <p:cNvPr id="256" name="Google Shape;256;p32"/>
          <p:cNvCxnSpPr/>
          <p:nvPr/>
        </p:nvCxnSpPr>
        <p:spPr>
          <a:xfrm rot="10800000">
            <a:off x="5127000" y="3217000"/>
            <a:ext cx="2700" cy="422700"/>
          </a:xfrm>
          <a:prstGeom prst="straightConnector1">
            <a:avLst/>
          </a:prstGeom>
          <a:noFill/>
          <a:ln w="9525" cap="flat" cmpd="sng">
            <a:solidFill>
              <a:srgbClr val="000000"/>
            </a:solidFill>
            <a:prstDash val="solid"/>
            <a:round/>
            <a:headEnd type="none" w="med" len="med"/>
            <a:tailEnd type="triangle" w="med" len="med"/>
          </a:ln>
        </p:spPr>
      </p:cxnSp>
      <p:sp>
        <p:nvSpPr>
          <p:cNvPr id="257" name="Google Shape;257;p32"/>
          <p:cNvSpPr txBox="1"/>
          <p:nvPr/>
        </p:nvSpPr>
        <p:spPr>
          <a:xfrm>
            <a:off x="4507813" y="3597510"/>
            <a:ext cx="12495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0 confirmations</a:t>
            </a:r>
            <a:endParaRPr sz="1200"/>
          </a:p>
        </p:txBody>
      </p:sp>
      <p:cxnSp>
        <p:nvCxnSpPr>
          <p:cNvPr id="258" name="Google Shape;258;p32"/>
          <p:cNvCxnSpPr/>
          <p:nvPr/>
        </p:nvCxnSpPr>
        <p:spPr>
          <a:xfrm rot="10800000">
            <a:off x="3222000" y="3217000"/>
            <a:ext cx="2700" cy="422700"/>
          </a:xfrm>
          <a:prstGeom prst="straightConnector1">
            <a:avLst/>
          </a:prstGeom>
          <a:noFill/>
          <a:ln w="9525" cap="flat" cmpd="sng">
            <a:solidFill>
              <a:srgbClr val="000000"/>
            </a:solidFill>
            <a:prstDash val="solid"/>
            <a:round/>
            <a:headEnd type="none" w="med" len="med"/>
            <a:tailEnd type="triangle" w="med" len="med"/>
          </a:ln>
        </p:spPr>
      </p:cxnSp>
      <p:sp>
        <p:nvSpPr>
          <p:cNvPr id="259" name="Google Shape;259;p32"/>
          <p:cNvSpPr txBox="1"/>
          <p:nvPr/>
        </p:nvSpPr>
        <p:spPr>
          <a:xfrm>
            <a:off x="2602813" y="3597510"/>
            <a:ext cx="12495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1 confirmation</a:t>
            </a:r>
            <a:endParaRPr sz="1200"/>
          </a:p>
        </p:txBody>
      </p:sp>
      <p:cxnSp>
        <p:nvCxnSpPr>
          <p:cNvPr id="260" name="Google Shape;260;p32"/>
          <p:cNvCxnSpPr/>
          <p:nvPr/>
        </p:nvCxnSpPr>
        <p:spPr>
          <a:xfrm rot="10800000">
            <a:off x="1317000" y="3217000"/>
            <a:ext cx="2700" cy="422700"/>
          </a:xfrm>
          <a:prstGeom prst="straightConnector1">
            <a:avLst/>
          </a:prstGeom>
          <a:noFill/>
          <a:ln w="9525" cap="flat" cmpd="sng">
            <a:solidFill>
              <a:srgbClr val="000000"/>
            </a:solidFill>
            <a:prstDash val="solid"/>
            <a:round/>
            <a:headEnd type="none" w="med" len="med"/>
            <a:tailEnd type="triangle" w="med" len="med"/>
          </a:ln>
        </p:spPr>
      </p:cxnSp>
      <p:sp>
        <p:nvSpPr>
          <p:cNvPr id="261" name="Google Shape;261;p32"/>
          <p:cNvSpPr txBox="1"/>
          <p:nvPr/>
        </p:nvSpPr>
        <p:spPr>
          <a:xfrm>
            <a:off x="697813" y="3597510"/>
            <a:ext cx="12495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2 confirmations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311700" y="315925"/>
            <a:ext cx="88323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000" dirty="0"/>
              <a:t>Double Spend - (0)-confirmations Bob</a:t>
            </a:r>
            <a:endParaRPr sz="4000" dirty="0"/>
          </a:p>
        </p:txBody>
      </p:sp>
      <p:sp>
        <p:nvSpPr>
          <p:cNvPr id="267" name="Google Shape;267;p33"/>
          <p:cNvSpPr txBox="1">
            <a:spLocks noGrp="1"/>
          </p:cNvSpPr>
          <p:nvPr>
            <p:ph type="body" idx="1"/>
          </p:nvPr>
        </p:nvSpPr>
        <p:spPr>
          <a:xfrm>
            <a:off x="311700" y="1225225"/>
            <a:ext cx="8520600" cy="1328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Suppose Bob doesn’t wait for </a:t>
            </a:r>
            <a:r>
              <a:rPr lang="en" b="1"/>
              <a:t>any</a:t>
            </a:r>
            <a:r>
              <a:rPr lang="en"/>
              <a:t> confirmations on Alice’s transaction. He simply checks that the transaction is valid and </a:t>
            </a:r>
            <a:r>
              <a:rPr lang="en" b="1"/>
              <a:t>immediately</a:t>
            </a:r>
            <a:r>
              <a:rPr lang="en"/>
              <a:t> sends Alice the exploit.</a:t>
            </a:r>
            <a:endParaRPr/>
          </a:p>
          <a:p>
            <a:pPr marL="0" lvl="0" indent="0">
              <a:spcBef>
                <a:spcPts val="1600"/>
              </a:spcBef>
              <a:spcAft>
                <a:spcPts val="0"/>
              </a:spcAft>
              <a:buNone/>
            </a:pPr>
            <a:r>
              <a:rPr lang="en"/>
              <a:t>Bob is vulnerable to a </a:t>
            </a:r>
            <a:r>
              <a:rPr lang="en" b="1"/>
              <a:t>Race Attack</a:t>
            </a:r>
            <a:r>
              <a:rPr lang="en"/>
              <a:t>!</a:t>
            </a:r>
            <a:endParaRPr/>
          </a:p>
          <a:p>
            <a:pPr marL="0" lvl="0" indent="0">
              <a:spcBef>
                <a:spcPts val="1600"/>
              </a:spcBef>
              <a:spcAft>
                <a:spcPts val="1600"/>
              </a:spcAft>
              <a:buNone/>
            </a:pPr>
            <a:endParaRPr/>
          </a:p>
        </p:txBody>
      </p:sp>
      <p:sp>
        <p:nvSpPr>
          <p:cNvPr id="268" name="Google Shape;268;p33"/>
          <p:cNvSpPr/>
          <p:nvPr/>
        </p:nvSpPr>
        <p:spPr>
          <a:xfrm>
            <a:off x="3967100" y="3144225"/>
            <a:ext cx="464100" cy="464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Google Shape;269;p33"/>
          <p:cNvSpPr/>
          <p:nvPr/>
        </p:nvSpPr>
        <p:spPr>
          <a:xfrm>
            <a:off x="5186300" y="3144225"/>
            <a:ext cx="464100" cy="464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Google Shape;270;p33"/>
          <p:cNvSpPr txBox="1"/>
          <p:nvPr/>
        </p:nvSpPr>
        <p:spPr>
          <a:xfrm>
            <a:off x="4598346" y="3144225"/>
            <a:ext cx="5244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 . .</a:t>
            </a:r>
            <a:endParaRPr/>
          </a:p>
        </p:txBody>
      </p:sp>
      <p:sp>
        <p:nvSpPr>
          <p:cNvPr id="271" name="Google Shape;271;p33"/>
          <p:cNvSpPr txBox="1"/>
          <p:nvPr/>
        </p:nvSpPr>
        <p:spPr>
          <a:xfrm>
            <a:off x="3957025" y="2782575"/>
            <a:ext cx="18435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Rest of the network</a:t>
            </a:r>
            <a:endParaRPr/>
          </a:p>
        </p:txBody>
      </p:sp>
      <p:sp>
        <p:nvSpPr>
          <p:cNvPr id="272" name="Google Shape;272;p33"/>
          <p:cNvSpPr/>
          <p:nvPr/>
        </p:nvSpPr>
        <p:spPr>
          <a:xfrm>
            <a:off x="1466300" y="3144225"/>
            <a:ext cx="464100" cy="464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Google Shape;273;p33"/>
          <p:cNvSpPr txBox="1"/>
          <p:nvPr/>
        </p:nvSpPr>
        <p:spPr>
          <a:xfrm>
            <a:off x="1436150" y="2782575"/>
            <a:ext cx="5244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Bob</a:t>
            </a:r>
            <a:endParaRPr/>
          </a:p>
        </p:txBody>
      </p:sp>
      <p:sp>
        <p:nvSpPr>
          <p:cNvPr id="274" name="Google Shape;274;p33"/>
          <p:cNvSpPr/>
          <p:nvPr/>
        </p:nvSpPr>
        <p:spPr>
          <a:xfrm>
            <a:off x="3066500" y="4342713"/>
            <a:ext cx="464100" cy="4641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Google Shape;275;p33"/>
          <p:cNvSpPr txBox="1"/>
          <p:nvPr/>
        </p:nvSpPr>
        <p:spPr>
          <a:xfrm>
            <a:off x="3004408" y="4726699"/>
            <a:ext cx="6159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Alice</a:t>
            </a:r>
            <a:endParaRPr/>
          </a:p>
        </p:txBody>
      </p:sp>
      <p:cxnSp>
        <p:nvCxnSpPr>
          <p:cNvPr id="276" name="Google Shape;276;p33"/>
          <p:cNvCxnSpPr>
            <a:stCxn id="274" idx="2"/>
            <a:endCxn id="272" idx="4"/>
          </p:cNvCxnSpPr>
          <p:nvPr/>
        </p:nvCxnSpPr>
        <p:spPr>
          <a:xfrm rot="10800000">
            <a:off x="1698500" y="3608463"/>
            <a:ext cx="1368000" cy="966300"/>
          </a:xfrm>
          <a:prstGeom prst="curvedConnector2">
            <a:avLst/>
          </a:prstGeom>
          <a:noFill/>
          <a:ln w="9525" cap="flat" cmpd="sng">
            <a:solidFill>
              <a:srgbClr val="000000"/>
            </a:solidFill>
            <a:prstDash val="solid"/>
            <a:round/>
            <a:headEnd type="none" w="med" len="med"/>
            <a:tailEnd type="stealth" w="med" len="med"/>
          </a:ln>
        </p:spPr>
      </p:cxnSp>
      <p:cxnSp>
        <p:nvCxnSpPr>
          <p:cNvPr id="277" name="Google Shape;277;p33"/>
          <p:cNvCxnSpPr>
            <a:stCxn id="274" idx="6"/>
            <a:endCxn id="268" idx="4"/>
          </p:cNvCxnSpPr>
          <p:nvPr/>
        </p:nvCxnSpPr>
        <p:spPr>
          <a:xfrm rot="10800000" flipH="1">
            <a:off x="3530600" y="3608463"/>
            <a:ext cx="668700" cy="966300"/>
          </a:xfrm>
          <a:prstGeom prst="curvedConnector2">
            <a:avLst/>
          </a:prstGeom>
          <a:noFill/>
          <a:ln w="9525" cap="flat" cmpd="sng">
            <a:solidFill>
              <a:srgbClr val="000000"/>
            </a:solidFill>
            <a:prstDash val="solid"/>
            <a:round/>
            <a:headEnd type="none" w="med" len="med"/>
            <a:tailEnd type="stealth" w="med" len="med"/>
          </a:ln>
        </p:spPr>
      </p:cxnSp>
      <p:cxnSp>
        <p:nvCxnSpPr>
          <p:cNvPr id="278" name="Google Shape;278;p33"/>
          <p:cNvCxnSpPr>
            <a:stCxn id="274" idx="6"/>
            <a:endCxn id="269" idx="4"/>
          </p:cNvCxnSpPr>
          <p:nvPr/>
        </p:nvCxnSpPr>
        <p:spPr>
          <a:xfrm rot="10800000" flipH="1">
            <a:off x="3530600" y="3608463"/>
            <a:ext cx="1887900" cy="966300"/>
          </a:xfrm>
          <a:prstGeom prst="curvedConnector2">
            <a:avLst/>
          </a:prstGeom>
          <a:noFill/>
          <a:ln w="9525" cap="flat" cmpd="sng">
            <a:solidFill>
              <a:srgbClr val="000000"/>
            </a:solidFill>
            <a:prstDash val="solid"/>
            <a:round/>
            <a:headEnd type="none" w="med" len="med"/>
            <a:tailEnd type="stealth" w="med" len="med"/>
          </a:ln>
        </p:spPr>
      </p:cxnSp>
      <p:sp>
        <p:nvSpPr>
          <p:cNvPr id="279" name="Google Shape;279;p33"/>
          <p:cNvSpPr/>
          <p:nvPr/>
        </p:nvSpPr>
        <p:spPr>
          <a:xfrm>
            <a:off x="1339400" y="4031925"/>
            <a:ext cx="10356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t>TX 1</a:t>
            </a:r>
            <a:endParaRPr/>
          </a:p>
        </p:txBody>
      </p:sp>
      <p:sp>
        <p:nvSpPr>
          <p:cNvPr id="280" name="Google Shape;280;p33"/>
          <p:cNvSpPr/>
          <p:nvPr/>
        </p:nvSpPr>
        <p:spPr>
          <a:xfrm>
            <a:off x="3530600" y="3893875"/>
            <a:ext cx="10356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TX 2</a:t>
            </a:r>
            <a:endParaRPr/>
          </a:p>
        </p:txBody>
      </p:sp>
      <p:sp>
        <p:nvSpPr>
          <p:cNvPr id="281" name="Google Shape;281;p33"/>
          <p:cNvSpPr/>
          <p:nvPr/>
        </p:nvSpPr>
        <p:spPr>
          <a:xfrm>
            <a:off x="4697925" y="4073375"/>
            <a:ext cx="10356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TX 2</a:t>
            </a:r>
            <a:endParaRPr/>
          </a:p>
        </p:txBody>
      </p:sp>
      <p:sp>
        <p:nvSpPr>
          <p:cNvPr id="282" name="Google Shape;282;p33"/>
          <p:cNvSpPr/>
          <p:nvPr/>
        </p:nvSpPr>
        <p:spPr>
          <a:xfrm>
            <a:off x="6372950" y="2471775"/>
            <a:ext cx="10356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TX 1</a:t>
            </a:r>
            <a:endParaRPr/>
          </a:p>
        </p:txBody>
      </p:sp>
      <p:sp>
        <p:nvSpPr>
          <p:cNvPr id="283" name="Google Shape;283;p33"/>
          <p:cNvSpPr txBox="1"/>
          <p:nvPr/>
        </p:nvSpPr>
        <p:spPr>
          <a:xfrm>
            <a:off x="6372950" y="2788700"/>
            <a:ext cx="22365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Alice → Bob : 2350 BTC</a:t>
            </a:r>
            <a:endParaRPr/>
          </a:p>
        </p:txBody>
      </p:sp>
      <p:sp>
        <p:nvSpPr>
          <p:cNvPr id="284" name="Google Shape;284;p33"/>
          <p:cNvSpPr/>
          <p:nvPr/>
        </p:nvSpPr>
        <p:spPr>
          <a:xfrm>
            <a:off x="6372950" y="3386175"/>
            <a:ext cx="10356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TX 2</a:t>
            </a:r>
            <a:endParaRPr/>
          </a:p>
        </p:txBody>
      </p:sp>
      <p:sp>
        <p:nvSpPr>
          <p:cNvPr id="285" name="Google Shape;285;p33"/>
          <p:cNvSpPr txBox="1"/>
          <p:nvPr/>
        </p:nvSpPr>
        <p:spPr>
          <a:xfrm>
            <a:off x="6372950" y="3703100"/>
            <a:ext cx="22365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Alice → Alice’ : 2350 BTC</a:t>
            </a:r>
            <a:endParaRPr/>
          </a:p>
        </p:txBody>
      </p:sp>
      <p:cxnSp>
        <p:nvCxnSpPr>
          <p:cNvPr id="286" name="Google Shape;286;p33"/>
          <p:cNvCxnSpPr/>
          <p:nvPr/>
        </p:nvCxnSpPr>
        <p:spPr>
          <a:xfrm rot="10800000">
            <a:off x="7338975" y="4025000"/>
            <a:ext cx="6900" cy="428100"/>
          </a:xfrm>
          <a:prstGeom prst="straightConnector1">
            <a:avLst/>
          </a:prstGeom>
          <a:noFill/>
          <a:ln w="9525" cap="flat" cmpd="sng">
            <a:solidFill>
              <a:srgbClr val="000000"/>
            </a:solidFill>
            <a:prstDash val="solid"/>
            <a:round/>
            <a:headEnd type="none" w="med" len="med"/>
            <a:tailEnd type="triangle" w="med" len="med"/>
          </a:ln>
        </p:spPr>
      </p:cxnSp>
      <p:sp>
        <p:nvSpPr>
          <p:cNvPr id="287" name="Google Shape;287;p33"/>
          <p:cNvSpPr txBox="1"/>
          <p:nvPr/>
        </p:nvSpPr>
        <p:spPr>
          <a:xfrm>
            <a:off x="6903525" y="4376900"/>
            <a:ext cx="13683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Other address controlled by Alice</a:t>
            </a:r>
            <a:endParaRPr sz="1000"/>
          </a:p>
        </p:txBody>
      </p:sp>
      <p:cxnSp>
        <p:nvCxnSpPr>
          <p:cNvPr id="288" name="Google Shape;288;p33"/>
          <p:cNvCxnSpPr>
            <a:stCxn id="272" idx="6"/>
            <a:endCxn id="274" idx="0"/>
          </p:cNvCxnSpPr>
          <p:nvPr/>
        </p:nvCxnSpPr>
        <p:spPr>
          <a:xfrm>
            <a:off x="1930400" y="3376275"/>
            <a:ext cx="1368300" cy="966300"/>
          </a:xfrm>
          <a:prstGeom prst="curvedConnector2">
            <a:avLst/>
          </a:prstGeom>
          <a:noFill/>
          <a:ln w="9525" cap="flat" cmpd="sng">
            <a:solidFill>
              <a:srgbClr val="000000"/>
            </a:solidFill>
            <a:prstDash val="solid"/>
            <a:round/>
            <a:headEnd type="none" w="med" len="med"/>
            <a:tailEnd type="stealth" w="med" len="med"/>
          </a:ln>
        </p:spPr>
      </p:cxnSp>
      <p:sp>
        <p:nvSpPr>
          <p:cNvPr id="289" name="Google Shape;289;p33"/>
          <p:cNvSpPr/>
          <p:nvPr/>
        </p:nvSpPr>
        <p:spPr>
          <a:xfrm>
            <a:off x="2281416" y="3539949"/>
            <a:ext cx="1094400" cy="310800"/>
          </a:xfrm>
          <a:prstGeom prst="rect">
            <a:avLst/>
          </a:prstGeom>
          <a:solidFill>
            <a:srgbClr val="FFFFFF"/>
          </a:solid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0-day vuln.</a:t>
            </a:r>
            <a:endParaRPr/>
          </a:p>
        </p:txBody>
      </p:sp>
      <p:cxnSp>
        <p:nvCxnSpPr>
          <p:cNvPr id="290" name="Google Shape;290;p33"/>
          <p:cNvCxnSpPr>
            <a:endCxn id="291" idx="1"/>
          </p:cNvCxnSpPr>
          <p:nvPr/>
        </p:nvCxnSpPr>
        <p:spPr>
          <a:xfrm>
            <a:off x="7401696" y="3465631"/>
            <a:ext cx="496800" cy="0"/>
          </a:xfrm>
          <a:prstGeom prst="straightConnector1">
            <a:avLst/>
          </a:prstGeom>
          <a:noFill/>
          <a:ln w="9525" cap="flat" cmpd="sng">
            <a:solidFill>
              <a:srgbClr val="000000"/>
            </a:solidFill>
            <a:prstDash val="solid"/>
            <a:round/>
            <a:headEnd type="none" w="med" len="med"/>
            <a:tailEnd type="triangle" w="med" len="med"/>
          </a:ln>
        </p:spPr>
      </p:cxnSp>
      <p:sp>
        <p:nvSpPr>
          <p:cNvPr id="291" name="Google Shape;291;p33"/>
          <p:cNvSpPr txBox="1"/>
          <p:nvPr/>
        </p:nvSpPr>
        <p:spPr>
          <a:xfrm>
            <a:off x="7898496" y="3233581"/>
            <a:ext cx="15810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Included in next block</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4"/>
          <p:cNvSpPr txBox="1">
            <a:spLocks noGrp="1"/>
          </p:cNvSpPr>
          <p:nvPr>
            <p:ph type="title"/>
          </p:nvPr>
        </p:nvSpPr>
        <p:spPr>
          <a:xfrm>
            <a:off x="131609" y="315925"/>
            <a:ext cx="9012391"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000" dirty="0"/>
              <a:t>Double Spend - (</a:t>
            </a:r>
            <a:r>
              <a:rPr lang="en" sz="4000" b="1" dirty="0"/>
              <a:t>z</a:t>
            </a:r>
            <a:r>
              <a:rPr lang="en" sz="4000" dirty="0"/>
              <a:t>)-confirmations Bob</a:t>
            </a:r>
            <a:endParaRPr sz="4000" dirty="0"/>
          </a:p>
        </p:txBody>
      </p:sp>
      <p:sp>
        <p:nvSpPr>
          <p:cNvPr id="297" name="Google Shape;297;p34"/>
          <p:cNvSpPr txBox="1">
            <a:spLocks noGrp="1"/>
          </p:cNvSpPr>
          <p:nvPr>
            <p:ph type="body" idx="1"/>
          </p:nvPr>
        </p:nvSpPr>
        <p:spPr>
          <a:xfrm>
            <a:off x="311700" y="1225225"/>
            <a:ext cx="8520600" cy="225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Clearly not secure if Bob doesn’t wait for any confirmations… What if Bob waits for </a:t>
            </a:r>
            <a:r>
              <a:rPr lang="en" b="1"/>
              <a:t>z </a:t>
            </a:r>
            <a:r>
              <a:rPr lang="en"/>
              <a:t>confirmations?</a:t>
            </a:r>
            <a:endParaRPr/>
          </a:p>
          <a:p>
            <a:pPr marL="0" lvl="0" indent="0">
              <a:spcBef>
                <a:spcPts val="1600"/>
              </a:spcBef>
              <a:spcAft>
                <a:spcPts val="0"/>
              </a:spcAft>
              <a:buNone/>
            </a:pPr>
            <a:r>
              <a:rPr lang="en"/>
              <a:t>[A → B] transaction needs </a:t>
            </a:r>
            <a:r>
              <a:rPr lang="en" b="1"/>
              <a:t>z</a:t>
            </a:r>
            <a:r>
              <a:rPr lang="en"/>
              <a:t> confirmations before Bob sends the goods. In order to double spend Bob, Alice needs to mine on her private chain, mine       </a:t>
            </a:r>
            <a:r>
              <a:rPr lang="en" b="1"/>
              <a:t>z</a:t>
            </a:r>
            <a:r>
              <a:rPr lang="en"/>
              <a:t> blocks on top of her block, then broadcast </a:t>
            </a:r>
            <a:r>
              <a:rPr lang="en" i="1"/>
              <a:t>after</a:t>
            </a:r>
            <a:r>
              <a:rPr lang="en"/>
              <a:t> Bob sends the goods.</a:t>
            </a:r>
            <a:endParaRPr/>
          </a:p>
          <a:p>
            <a:pPr marL="0" lvl="0" indent="0">
              <a:spcBef>
                <a:spcPts val="1600"/>
              </a:spcBef>
              <a:spcAft>
                <a:spcPts val="1600"/>
              </a:spcAft>
              <a:buNone/>
            </a:pPr>
            <a:endParaRPr/>
          </a:p>
        </p:txBody>
      </p:sp>
      <p:sp>
        <p:nvSpPr>
          <p:cNvPr id="298" name="Google Shape;298;p34"/>
          <p:cNvSpPr/>
          <p:nvPr/>
        </p:nvSpPr>
        <p:spPr>
          <a:xfrm>
            <a:off x="759975" y="39635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9" name="Google Shape;299;p34"/>
          <p:cNvSpPr/>
          <p:nvPr/>
        </p:nvSpPr>
        <p:spPr>
          <a:xfrm>
            <a:off x="2057925" y="3632000"/>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A → B</a:t>
            </a:r>
            <a:endParaRPr/>
          </a:p>
        </p:txBody>
      </p:sp>
      <p:sp>
        <p:nvSpPr>
          <p:cNvPr id="300" name="Google Shape;300;p34"/>
          <p:cNvSpPr/>
          <p:nvPr/>
        </p:nvSpPr>
        <p:spPr>
          <a:xfrm>
            <a:off x="2057925" y="4316000"/>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A → A’</a:t>
            </a:r>
            <a:endParaRPr/>
          </a:p>
        </p:txBody>
      </p:sp>
      <p:sp>
        <p:nvSpPr>
          <p:cNvPr id="301" name="Google Shape;301;p34"/>
          <p:cNvSpPr/>
          <p:nvPr/>
        </p:nvSpPr>
        <p:spPr>
          <a:xfrm>
            <a:off x="3086380" y="43160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2" name="Google Shape;302;p34"/>
          <p:cNvSpPr/>
          <p:nvPr/>
        </p:nvSpPr>
        <p:spPr>
          <a:xfrm>
            <a:off x="4111500" y="43160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03" name="Google Shape;303;p34"/>
          <p:cNvCxnSpPr>
            <a:stCxn id="299" idx="1"/>
            <a:endCxn id="298" idx="3"/>
          </p:cNvCxnSpPr>
          <p:nvPr/>
        </p:nvCxnSpPr>
        <p:spPr>
          <a:xfrm flipH="1">
            <a:off x="1539525" y="3787400"/>
            <a:ext cx="518400" cy="331500"/>
          </a:xfrm>
          <a:prstGeom prst="curvedConnector3">
            <a:avLst>
              <a:gd name="adj1" fmla="val 49986"/>
            </a:avLst>
          </a:prstGeom>
          <a:noFill/>
          <a:ln w="9525" cap="flat" cmpd="sng">
            <a:solidFill>
              <a:srgbClr val="000000"/>
            </a:solidFill>
            <a:prstDash val="solid"/>
            <a:round/>
            <a:headEnd type="none" w="med" len="med"/>
            <a:tailEnd type="stealth" w="med" len="med"/>
          </a:ln>
        </p:spPr>
      </p:cxnSp>
      <p:cxnSp>
        <p:nvCxnSpPr>
          <p:cNvPr id="304" name="Google Shape;304;p34"/>
          <p:cNvCxnSpPr>
            <a:stCxn id="300" idx="1"/>
            <a:endCxn id="298" idx="3"/>
          </p:cNvCxnSpPr>
          <p:nvPr/>
        </p:nvCxnSpPr>
        <p:spPr>
          <a:xfrm rot="10800000">
            <a:off x="1539525" y="4118900"/>
            <a:ext cx="518400" cy="352500"/>
          </a:xfrm>
          <a:prstGeom prst="curvedConnector3">
            <a:avLst>
              <a:gd name="adj1" fmla="val 49986"/>
            </a:avLst>
          </a:prstGeom>
          <a:noFill/>
          <a:ln w="9525" cap="flat" cmpd="sng">
            <a:solidFill>
              <a:srgbClr val="000000"/>
            </a:solidFill>
            <a:prstDash val="solid"/>
            <a:round/>
            <a:headEnd type="none" w="med" len="med"/>
            <a:tailEnd type="stealth" w="med" len="med"/>
          </a:ln>
        </p:spPr>
      </p:cxnSp>
      <p:cxnSp>
        <p:nvCxnSpPr>
          <p:cNvPr id="305" name="Google Shape;305;p34"/>
          <p:cNvCxnSpPr>
            <a:stCxn id="301" idx="1"/>
            <a:endCxn id="300" idx="3"/>
          </p:cNvCxnSpPr>
          <p:nvPr/>
        </p:nvCxnSpPr>
        <p:spPr>
          <a:xfrm flipH="1">
            <a:off x="2837680" y="4471412"/>
            <a:ext cx="248700" cy="600"/>
          </a:xfrm>
          <a:prstGeom prst="curvedConnector3">
            <a:avLst>
              <a:gd name="adj1" fmla="val 50011"/>
            </a:avLst>
          </a:prstGeom>
          <a:noFill/>
          <a:ln w="9525" cap="flat" cmpd="sng">
            <a:solidFill>
              <a:srgbClr val="000000"/>
            </a:solidFill>
            <a:prstDash val="solid"/>
            <a:round/>
            <a:headEnd type="none" w="med" len="med"/>
            <a:tailEnd type="stealth" w="med" len="med"/>
          </a:ln>
        </p:spPr>
      </p:cxnSp>
      <p:cxnSp>
        <p:nvCxnSpPr>
          <p:cNvPr id="306" name="Google Shape;306;p34"/>
          <p:cNvCxnSpPr>
            <a:stCxn id="302" idx="1"/>
            <a:endCxn id="301" idx="3"/>
          </p:cNvCxnSpPr>
          <p:nvPr/>
        </p:nvCxnSpPr>
        <p:spPr>
          <a:xfrm flipH="1">
            <a:off x="3866100" y="4471412"/>
            <a:ext cx="245400" cy="600"/>
          </a:xfrm>
          <a:prstGeom prst="curvedConnector3">
            <a:avLst>
              <a:gd name="adj1" fmla="val 50004"/>
            </a:avLst>
          </a:prstGeom>
          <a:noFill/>
          <a:ln w="9525" cap="flat" cmpd="sng">
            <a:solidFill>
              <a:srgbClr val="000000"/>
            </a:solidFill>
            <a:prstDash val="solid"/>
            <a:round/>
            <a:headEnd type="none" w="med" len="med"/>
            <a:tailEnd type="stealth" w="med" len="med"/>
          </a:ln>
        </p:spPr>
      </p:cxnSp>
      <p:cxnSp>
        <p:nvCxnSpPr>
          <p:cNvPr id="307" name="Google Shape;307;p34"/>
          <p:cNvCxnSpPr/>
          <p:nvPr/>
        </p:nvCxnSpPr>
        <p:spPr>
          <a:xfrm flipH="1">
            <a:off x="2837680" y="3787112"/>
            <a:ext cx="248700" cy="600"/>
          </a:xfrm>
          <a:prstGeom prst="curvedConnector3">
            <a:avLst>
              <a:gd name="adj1" fmla="val 50011"/>
            </a:avLst>
          </a:prstGeom>
          <a:noFill/>
          <a:ln w="9525" cap="flat" cmpd="sng">
            <a:solidFill>
              <a:srgbClr val="000000"/>
            </a:solidFill>
            <a:prstDash val="solid"/>
            <a:round/>
            <a:headEnd type="none" w="med" len="med"/>
            <a:tailEnd type="stealth" w="med" len="med"/>
          </a:ln>
        </p:spPr>
      </p:cxnSp>
      <p:sp>
        <p:nvSpPr>
          <p:cNvPr id="308" name="Google Shape;308;p34"/>
          <p:cNvSpPr/>
          <p:nvPr/>
        </p:nvSpPr>
        <p:spPr>
          <a:xfrm>
            <a:off x="3086430" y="36320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9" name="Google Shape;309;p34"/>
          <p:cNvSpPr/>
          <p:nvPr/>
        </p:nvSpPr>
        <p:spPr>
          <a:xfrm>
            <a:off x="4114930" y="36320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10" name="Google Shape;310;p34"/>
          <p:cNvCxnSpPr>
            <a:stCxn id="309" idx="1"/>
            <a:endCxn id="308" idx="3"/>
          </p:cNvCxnSpPr>
          <p:nvPr/>
        </p:nvCxnSpPr>
        <p:spPr>
          <a:xfrm flipH="1">
            <a:off x="3866230" y="3787412"/>
            <a:ext cx="248700" cy="600"/>
          </a:xfrm>
          <a:prstGeom prst="curvedConnector3">
            <a:avLst>
              <a:gd name="adj1" fmla="val 50020"/>
            </a:avLst>
          </a:prstGeom>
          <a:noFill/>
          <a:ln w="9525" cap="flat" cmpd="sng">
            <a:solidFill>
              <a:srgbClr val="000000"/>
            </a:solidFill>
            <a:prstDash val="solid"/>
            <a:round/>
            <a:headEnd type="none" w="med" len="med"/>
            <a:tailEnd type="stealth" w="med" len="med"/>
          </a:ln>
        </p:spPr>
      </p:cxnSp>
      <p:sp>
        <p:nvSpPr>
          <p:cNvPr id="311" name="Google Shape;311;p34"/>
          <p:cNvSpPr txBox="1"/>
          <p:nvPr/>
        </p:nvSpPr>
        <p:spPr>
          <a:xfrm>
            <a:off x="311700" y="3195525"/>
            <a:ext cx="14973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Suppose Bob waits for </a:t>
            </a:r>
            <a:r>
              <a:rPr lang="en" sz="1000" b="1"/>
              <a:t>z</a:t>
            </a:r>
            <a:r>
              <a:rPr lang="en" sz="1000"/>
              <a:t> = 2 confirmations</a:t>
            </a:r>
            <a:endParaRPr sz="1000"/>
          </a:p>
        </p:txBody>
      </p:sp>
      <p:cxnSp>
        <p:nvCxnSpPr>
          <p:cNvPr id="312" name="Google Shape;312;p34"/>
          <p:cNvCxnSpPr>
            <a:stCxn id="309" idx="0"/>
          </p:cNvCxnSpPr>
          <p:nvPr/>
        </p:nvCxnSpPr>
        <p:spPr>
          <a:xfrm rot="10800000" flipH="1">
            <a:off x="4504780" y="3472712"/>
            <a:ext cx="3600" cy="159300"/>
          </a:xfrm>
          <a:prstGeom prst="straightConnector1">
            <a:avLst/>
          </a:prstGeom>
          <a:noFill/>
          <a:ln w="9525" cap="flat" cmpd="sng">
            <a:solidFill>
              <a:srgbClr val="000000"/>
            </a:solidFill>
            <a:prstDash val="solid"/>
            <a:round/>
            <a:headEnd type="none" w="med" len="med"/>
            <a:tailEnd type="stealth" w="med" len="med"/>
          </a:ln>
        </p:spPr>
      </p:cxnSp>
      <p:sp>
        <p:nvSpPr>
          <p:cNvPr id="313" name="Google Shape;313;p34"/>
          <p:cNvSpPr txBox="1"/>
          <p:nvPr/>
        </p:nvSpPr>
        <p:spPr>
          <a:xfrm>
            <a:off x="3726300" y="3195517"/>
            <a:ext cx="19074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b="1"/>
              <a:t>z </a:t>
            </a:r>
            <a:r>
              <a:rPr lang="en" sz="1000"/>
              <a:t>= 2 confs, Bob sends goods</a:t>
            </a:r>
            <a:endParaRPr sz="1000"/>
          </a:p>
        </p:txBody>
      </p:sp>
      <p:cxnSp>
        <p:nvCxnSpPr>
          <p:cNvPr id="314" name="Google Shape;314;p34"/>
          <p:cNvCxnSpPr/>
          <p:nvPr/>
        </p:nvCxnSpPr>
        <p:spPr>
          <a:xfrm>
            <a:off x="1565925" y="4121692"/>
            <a:ext cx="4779000" cy="0"/>
          </a:xfrm>
          <a:prstGeom prst="straightConnector1">
            <a:avLst/>
          </a:prstGeom>
          <a:noFill/>
          <a:ln w="9525" cap="flat" cmpd="sng">
            <a:solidFill>
              <a:srgbClr val="999999"/>
            </a:solidFill>
            <a:prstDash val="dashDot"/>
            <a:round/>
            <a:headEnd type="none" w="med" len="med"/>
            <a:tailEnd type="none" w="med" len="med"/>
          </a:ln>
        </p:spPr>
      </p:cxnSp>
      <p:sp>
        <p:nvSpPr>
          <p:cNvPr id="315" name="Google Shape;315;p34"/>
          <p:cNvSpPr txBox="1"/>
          <p:nvPr/>
        </p:nvSpPr>
        <p:spPr>
          <a:xfrm>
            <a:off x="1927381" y="4657225"/>
            <a:ext cx="39768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Alice mining blocks, withholding from honest network</a:t>
            </a:r>
            <a:endParaRPr sz="1000"/>
          </a:p>
        </p:txBody>
      </p:sp>
      <p:sp>
        <p:nvSpPr>
          <p:cNvPr id="316" name="Google Shape;316;p34"/>
          <p:cNvSpPr/>
          <p:nvPr/>
        </p:nvSpPr>
        <p:spPr>
          <a:xfrm>
            <a:off x="5136876" y="43160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17" name="Google Shape;317;p34"/>
          <p:cNvCxnSpPr>
            <a:stCxn id="316" idx="1"/>
          </p:cNvCxnSpPr>
          <p:nvPr/>
        </p:nvCxnSpPr>
        <p:spPr>
          <a:xfrm flipH="1">
            <a:off x="4891476" y="4471412"/>
            <a:ext cx="245400" cy="600"/>
          </a:xfrm>
          <a:prstGeom prst="curvedConnector3">
            <a:avLst>
              <a:gd name="adj1" fmla="val 50000"/>
            </a:avLst>
          </a:prstGeom>
          <a:noFill/>
          <a:ln w="9525" cap="flat" cmpd="sng">
            <a:solidFill>
              <a:srgbClr val="000000"/>
            </a:solidFill>
            <a:prstDash val="solid"/>
            <a:round/>
            <a:headEnd type="none" w="med" len="med"/>
            <a:tailEnd type="stealth" w="med" len="med"/>
          </a:ln>
        </p:spPr>
      </p:cxnSp>
      <p:sp>
        <p:nvSpPr>
          <p:cNvPr id="318" name="Google Shape;318;p34"/>
          <p:cNvSpPr txBox="1"/>
          <p:nvPr/>
        </p:nvSpPr>
        <p:spPr>
          <a:xfrm>
            <a:off x="1941199" y="3188466"/>
            <a:ext cx="12483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Honest Network</a:t>
            </a:r>
            <a:endParaRPr sz="1000"/>
          </a:p>
        </p:txBody>
      </p:sp>
      <p:sp>
        <p:nvSpPr>
          <p:cNvPr id="319" name="Google Shape;319;p34"/>
          <p:cNvSpPr/>
          <p:nvPr/>
        </p:nvSpPr>
        <p:spPr>
          <a:xfrm>
            <a:off x="6432276" y="36302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20" name="Google Shape;320;p34"/>
          <p:cNvCxnSpPr>
            <a:stCxn id="319" idx="1"/>
            <a:endCxn id="316" idx="3"/>
          </p:cNvCxnSpPr>
          <p:nvPr/>
        </p:nvCxnSpPr>
        <p:spPr>
          <a:xfrm flipH="1">
            <a:off x="5916576" y="3785612"/>
            <a:ext cx="515700" cy="685800"/>
          </a:xfrm>
          <a:prstGeom prst="curvedConnector3">
            <a:avLst>
              <a:gd name="adj1" fmla="val 50000"/>
            </a:avLst>
          </a:prstGeom>
          <a:noFill/>
          <a:ln w="9525" cap="flat" cmpd="sng">
            <a:solidFill>
              <a:srgbClr val="000000"/>
            </a:solidFill>
            <a:prstDash val="solid"/>
            <a:round/>
            <a:headEnd type="none" w="med" len="med"/>
            <a:tailEnd type="stealth" w="med" len="med"/>
          </a:ln>
        </p:spPr>
      </p:cxnSp>
      <p:sp>
        <p:nvSpPr>
          <p:cNvPr id="321" name="Google Shape;321;p34"/>
          <p:cNvSpPr txBox="1"/>
          <p:nvPr/>
        </p:nvSpPr>
        <p:spPr>
          <a:xfrm>
            <a:off x="6075800" y="4197650"/>
            <a:ext cx="2595900" cy="80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Alice broadcasts her chain, which has a higher block height, so the honest network accepts Alice’s chain over the previous chain.</a:t>
            </a:r>
            <a:endParaRPr sz="1000"/>
          </a:p>
        </p:txBody>
      </p:sp>
      <p:sp>
        <p:nvSpPr>
          <p:cNvPr id="322" name="Google Shape;322;p34"/>
          <p:cNvSpPr txBox="1"/>
          <p:nvPr/>
        </p:nvSpPr>
        <p:spPr>
          <a:xfrm>
            <a:off x="7295000" y="3020130"/>
            <a:ext cx="1691400" cy="80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Now, Alice has her money back, even though Bob already sent the goods!</a:t>
            </a:r>
            <a:endParaRPr sz="1000"/>
          </a:p>
        </p:txBody>
      </p:sp>
      <p:cxnSp>
        <p:nvCxnSpPr>
          <p:cNvPr id="323" name="Google Shape;323;p34"/>
          <p:cNvCxnSpPr/>
          <p:nvPr/>
        </p:nvCxnSpPr>
        <p:spPr>
          <a:xfrm flipH="1">
            <a:off x="510000" y="4124932"/>
            <a:ext cx="248700" cy="600"/>
          </a:xfrm>
          <a:prstGeom prst="curvedConnector3">
            <a:avLst>
              <a:gd name="adj1" fmla="val 50011"/>
            </a:avLst>
          </a:prstGeom>
          <a:noFill/>
          <a:ln w="9525" cap="flat" cmpd="sng">
            <a:solidFill>
              <a:srgbClr val="000000"/>
            </a:solidFill>
            <a:prstDash val="solid"/>
            <a:round/>
            <a:headEnd type="none" w="med" len="med"/>
            <a:tailEnd type="stealth" w="med" len="med"/>
          </a:ln>
        </p:spPr>
      </p:cxnSp>
      <p:sp>
        <p:nvSpPr>
          <p:cNvPr id="324" name="Google Shape;324;p34"/>
          <p:cNvSpPr/>
          <p:nvPr/>
        </p:nvSpPr>
        <p:spPr>
          <a:xfrm>
            <a:off x="-258241" y="39635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5" name="Google Shape;325;p34"/>
          <p:cNvSpPr/>
          <p:nvPr/>
        </p:nvSpPr>
        <p:spPr>
          <a:xfrm>
            <a:off x="7499076" y="36302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6" name="Google Shape;326;p34"/>
          <p:cNvSpPr/>
          <p:nvPr/>
        </p:nvSpPr>
        <p:spPr>
          <a:xfrm>
            <a:off x="8565876" y="3630212"/>
            <a:ext cx="779700" cy="3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27" name="Google Shape;327;p34"/>
          <p:cNvCxnSpPr>
            <a:endCxn id="319" idx="3"/>
          </p:cNvCxnSpPr>
          <p:nvPr/>
        </p:nvCxnSpPr>
        <p:spPr>
          <a:xfrm flipH="1">
            <a:off x="7211976" y="3785012"/>
            <a:ext cx="287100" cy="600"/>
          </a:xfrm>
          <a:prstGeom prst="curvedConnector3">
            <a:avLst>
              <a:gd name="adj1" fmla="val 50000"/>
            </a:avLst>
          </a:prstGeom>
          <a:noFill/>
          <a:ln w="9525" cap="flat" cmpd="sng">
            <a:solidFill>
              <a:srgbClr val="000000"/>
            </a:solidFill>
            <a:prstDash val="solid"/>
            <a:round/>
            <a:headEnd type="none" w="med" len="med"/>
            <a:tailEnd type="stealth" w="med" len="med"/>
          </a:ln>
        </p:spPr>
      </p:cxnSp>
      <p:cxnSp>
        <p:nvCxnSpPr>
          <p:cNvPr id="328" name="Google Shape;328;p34"/>
          <p:cNvCxnSpPr>
            <a:stCxn id="326" idx="1"/>
            <a:endCxn id="325" idx="3"/>
          </p:cNvCxnSpPr>
          <p:nvPr/>
        </p:nvCxnSpPr>
        <p:spPr>
          <a:xfrm flipH="1">
            <a:off x="8278776" y="3785612"/>
            <a:ext cx="287100" cy="600"/>
          </a:xfrm>
          <a:prstGeom prst="curvedConnector3">
            <a:avLst>
              <a:gd name="adj1" fmla="val 50000"/>
            </a:avLst>
          </a:prstGeom>
          <a:noFill/>
          <a:ln w="9525" cap="flat" cmpd="sng">
            <a:solidFill>
              <a:srgbClr val="000000"/>
            </a:solidFill>
            <a:prstDash val="solid"/>
            <a:round/>
            <a:headEnd type="none" w="med" len="med"/>
            <a:tailEnd type="stealth"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title"/>
          </p:nvPr>
        </p:nvSpPr>
        <p:spPr>
          <a:xfrm>
            <a:off x="311700" y="1635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Double Spend - Security</a:t>
            </a:r>
            <a:endParaRPr/>
          </a:p>
        </p:txBody>
      </p:sp>
      <p:sp>
        <p:nvSpPr>
          <p:cNvPr id="334" name="Google Shape;334;p35"/>
          <p:cNvSpPr txBox="1">
            <a:spLocks noGrp="1"/>
          </p:cNvSpPr>
          <p:nvPr>
            <p:ph type="body" idx="1"/>
          </p:nvPr>
        </p:nvSpPr>
        <p:spPr>
          <a:xfrm>
            <a:off x="311700" y="9966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Suppose Bob waits for </a:t>
            </a:r>
            <a:r>
              <a:rPr lang="en" b="1"/>
              <a:t>z</a:t>
            </a:r>
            <a:r>
              <a:rPr lang="en"/>
              <a:t> confirmations before sending the goods.</a:t>
            </a:r>
            <a:endParaRPr/>
          </a:p>
          <a:p>
            <a:pPr marL="0" lvl="0" indent="0">
              <a:spcBef>
                <a:spcPts val="1600"/>
              </a:spcBef>
              <a:spcAft>
                <a:spcPts val="0"/>
              </a:spcAft>
              <a:buNone/>
            </a:pPr>
            <a:r>
              <a:rPr lang="en"/>
              <a:t>Alice has </a:t>
            </a:r>
            <a:r>
              <a:rPr lang="en" b="1"/>
              <a:t>h</a:t>
            </a:r>
            <a:r>
              <a:rPr lang="en" b="1" baseline="-25000"/>
              <a:t>A</a:t>
            </a:r>
            <a:r>
              <a:rPr lang="en" b="1"/>
              <a:t> </a:t>
            </a:r>
            <a:r>
              <a:rPr lang="en"/>
              <a:t>hash power.</a:t>
            </a:r>
            <a:endParaRPr/>
          </a:p>
          <a:p>
            <a:pPr marL="0" lvl="0" indent="0">
              <a:spcBef>
                <a:spcPts val="1600"/>
              </a:spcBef>
              <a:spcAft>
                <a:spcPts val="0"/>
              </a:spcAft>
              <a:buNone/>
            </a:pPr>
            <a:r>
              <a:rPr lang="en"/>
              <a:t>The honest network has </a:t>
            </a:r>
            <a:r>
              <a:rPr lang="en" b="1"/>
              <a:t>h</a:t>
            </a:r>
            <a:r>
              <a:rPr lang="en" b="1" baseline="-25000"/>
              <a:t>H</a:t>
            </a:r>
            <a:r>
              <a:rPr lang="en" b="1"/>
              <a:t> </a:t>
            </a:r>
            <a:r>
              <a:rPr lang="en"/>
              <a:t>hash power.</a:t>
            </a:r>
            <a:endParaRPr/>
          </a:p>
          <a:p>
            <a:pPr marL="0" lvl="0" indent="0">
              <a:spcBef>
                <a:spcPts val="1600"/>
              </a:spcBef>
              <a:spcAft>
                <a:spcPts val="0"/>
              </a:spcAft>
              <a:buNone/>
            </a:pPr>
            <a:r>
              <a:rPr lang="en"/>
              <a:t>Total network hashpower is then </a:t>
            </a:r>
            <a:r>
              <a:rPr lang="en" b="1"/>
              <a:t>h</a:t>
            </a:r>
            <a:r>
              <a:rPr lang="en" b="1" baseline="-25000"/>
              <a:t>A</a:t>
            </a:r>
            <a:r>
              <a:rPr lang="en" b="1"/>
              <a:t> + h</a:t>
            </a:r>
            <a:r>
              <a:rPr lang="en" b="1" baseline="-25000"/>
              <a:t>H</a:t>
            </a:r>
            <a:r>
              <a:rPr lang="en"/>
              <a:t>.</a:t>
            </a:r>
            <a:endParaRPr/>
          </a:p>
          <a:p>
            <a:pPr marL="0" lvl="0" indent="0">
              <a:spcBef>
                <a:spcPts val="1600"/>
              </a:spcBef>
              <a:spcAft>
                <a:spcPts val="0"/>
              </a:spcAft>
              <a:buNone/>
            </a:pPr>
            <a:r>
              <a:rPr lang="en"/>
              <a:t>The probability of the honest network finding the next block: </a:t>
            </a:r>
            <a:endParaRPr/>
          </a:p>
          <a:p>
            <a:pPr marL="0" lvl="0" indent="457200">
              <a:spcBef>
                <a:spcPts val="1600"/>
              </a:spcBef>
              <a:spcAft>
                <a:spcPts val="0"/>
              </a:spcAft>
              <a:buClr>
                <a:schemeClr val="dk1"/>
              </a:buClr>
              <a:buSzPts val="1100"/>
              <a:buFont typeface="Arial"/>
              <a:buNone/>
            </a:pPr>
            <a:r>
              <a:rPr lang="en" b="1"/>
              <a:t>p = h</a:t>
            </a:r>
            <a:r>
              <a:rPr lang="en" b="1" baseline="-25000"/>
              <a:t>H </a:t>
            </a:r>
            <a:r>
              <a:rPr lang="en" b="1"/>
              <a:t>/ (h</a:t>
            </a:r>
            <a:r>
              <a:rPr lang="en" b="1" baseline="-25000"/>
              <a:t>A</a:t>
            </a:r>
            <a:r>
              <a:rPr lang="en" b="1"/>
              <a:t> + h</a:t>
            </a:r>
            <a:r>
              <a:rPr lang="en" b="1" baseline="-25000"/>
              <a:t>H</a:t>
            </a:r>
            <a:r>
              <a:rPr lang="en" b="1"/>
              <a:t>)</a:t>
            </a:r>
            <a:r>
              <a:rPr lang="en"/>
              <a:t>.</a:t>
            </a:r>
            <a:endParaRPr/>
          </a:p>
          <a:p>
            <a:pPr marL="0" lvl="0" indent="0">
              <a:spcBef>
                <a:spcPts val="1600"/>
              </a:spcBef>
              <a:spcAft>
                <a:spcPts val="0"/>
              </a:spcAft>
              <a:buNone/>
            </a:pPr>
            <a:r>
              <a:rPr lang="en"/>
              <a:t>The probability of Alice finding the next block:  </a:t>
            </a:r>
            <a:endParaRPr/>
          </a:p>
          <a:p>
            <a:pPr marL="0" lvl="0" indent="457200">
              <a:spcBef>
                <a:spcPts val="1600"/>
              </a:spcBef>
              <a:spcAft>
                <a:spcPts val="1600"/>
              </a:spcAft>
              <a:buNone/>
            </a:pPr>
            <a:r>
              <a:rPr lang="en" b="1"/>
              <a:t>q = 1 - p = h</a:t>
            </a:r>
            <a:r>
              <a:rPr lang="en" b="1" baseline="-25000"/>
              <a:t>A </a:t>
            </a:r>
            <a:r>
              <a:rPr lang="en" b="1"/>
              <a:t>/ (h</a:t>
            </a:r>
            <a:r>
              <a:rPr lang="en" b="1" baseline="-25000"/>
              <a:t>A</a:t>
            </a:r>
            <a:r>
              <a:rPr lang="en" b="1"/>
              <a:t> + h</a:t>
            </a:r>
            <a:r>
              <a:rPr lang="en" b="1" baseline="-25000"/>
              <a:t>H</a:t>
            </a:r>
            <a:r>
              <a:rPr lang="en" b="1"/>
              <a:t>)</a:t>
            </a:r>
            <a:r>
              <a:rPr lang="en"/>
              <a:t>.</a:t>
            </a:r>
            <a:endParaRPr/>
          </a:p>
        </p:txBody>
      </p:sp>
      <p:sp>
        <p:nvSpPr>
          <p:cNvPr id="335" name="Google Shape;335;p35"/>
          <p:cNvSpPr txBox="1">
            <a:spLocks noGrp="1"/>
          </p:cNvSpPr>
          <p:nvPr>
            <p:ph type="body" idx="2"/>
          </p:nvPr>
        </p:nvSpPr>
        <p:spPr>
          <a:xfrm>
            <a:off x="4832400" y="9966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honest network mines </a:t>
            </a:r>
            <a:r>
              <a:rPr lang="en" b="1"/>
              <a:t>z</a:t>
            </a:r>
            <a:r>
              <a:rPr lang="en"/>
              <a:t> blocks, Bob sends the goods.</a:t>
            </a:r>
            <a:endParaRPr/>
          </a:p>
          <a:p>
            <a:pPr marL="0" lvl="0" indent="0">
              <a:spcBef>
                <a:spcPts val="1600"/>
              </a:spcBef>
              <a:spcAft>
                <a:spcPts val="0"/>
              </a:spcAft>
              <a:buNone/>
            </a:pPr>
            <a:r>
              <a:rPr lang="en"/>
              <a:t>In the meantime, Alice has been hard at work mining on her chain. She will have an expected number of blocks mined equal to</a:t>
            </a:r>
            <a:endParaRPr/>
          </a:p>
          <a:p>
            <a:pPr marL="0" lvl="0" indent="0">
              <a:spcBef>
                <a:spcPts val="1600"/>
              </a:spcBef>
              <a:spcAft>
                <a:spcPts val="0"/>
              </a:spcAft>
              <a:buNone/>
            </a:pPr>
            <a:r>
              <a:rPr lang="en"/>
              <a:t>	</a:t>
            </a:r>
            <a:r>
              <a:rPr lang="en" b="1"/>
              <a:t>λ = z (q / p)</a:t>
            </a:r>
            <a:endParaRPr b="1"/>
          </a:p>
          <a:p>
            <a:pPr marL="0" lvl="0" indent="0">
              <a:spcBef>
                <a:spcPts val="1600"/>
              </a:spcBef>
              <a:spcAft>
                <a:spcPts val="0"/>
              </a:spcAft>
              <a:buNone/>
            </a:pPr>
            <a:r>
              <a:rPr lang="en"/>
              <a:t>which follows a Poisson Distribution, i.e., the probability that Alice generates </a:t>
            </a:r>
            <a:r>
              <a:rPr lang="en" b="1"/>
              <a:t>k</a:t>
            </a:r>
            <a:r>
              <a:rPr lang="en"/>
              <a:t> blocks:</a:t>
            </a:r>
            <a:endParaRPr/>
          </a:p>
          <a:p>
            <a:pPr marL="0" lvl="0" indent="0">
              <a:spcBef>
                <a:spcPts val="1600"/>
              </a:spcBef>
              <a:spcAft>
                <a:spcPts val="0"/>
              </a:spcAft>
              <a:buNone/>
            </a:pPr>
            <a:r>
              <a:rPr lang="en"/>
              <a:t>	</a:t>
            </a:r>
            <a:r>
              <a:rPr lang="en" b="1"/>
              <a:t>p</a:t>
            </a:r>
            <a:r>
              <a:rPr lang="en" b="1" baseline="-25000"/>
              <a:t>A</a:t>
            </a:r>
            <a:r>
              <a:rPr lang="en" b="1"/>
              <a:t>(k) = (λ</a:t>
            </a:r>
            <a:r>
              <a:rPr lang="en" b="1" baseline="30000"/>
              <a:t>k</a:t>
            </a:r>
            <a:r>
              <a:rPr lang="en" b="1"/>
              <a:t> e</a:t>
            </a:r>
            <a:r>
              <a:rPr lang="en" b="1" baseline="30000"/>
              <a:t>-λ</a:t>
            </a:r>
            <a:r>
              <a:rPr lang="en" b="1"/>
              <a:t>)/(k!)</a:t>
            </a:r>
            <a:endParaRPr b="1"/>
          </a:p>
          <a:p>
            <a:pPr marL="0" lvl="0" indent="0">
              <a:spcBef>
                <a:spcPts val="1600"/>
              </a:spcBef>
              <a:spcAft>
                <a:spcPts val="1600"/>
              </a:spcAft>
              <a:buNone/>
            </a:pPr>
            <a:r>
              <a:rPr lang="en"/>
              <a:t>What is the probability Alice can mine enough blocks in secret to successfully broadcast her chain with the double spend?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311700" y="1635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Double Spend - Security cont.</a:t>
            </a:r>
            <a:endParaRPr/>
          </a:p>
        </p:txBody>
      </p:sp>
      <p:sp>
        <p:nvSpPr>
          <p:cNvPr id="341" name="Google Shape;341;p36"/>
          <p:cNvSpPr txBox="1">
            <a:spLocks noGrp="1"/>
          </p:cNvSpPr>
          <p:nvPr>
            <p:ph type="body" idx="1"/>
          </p:nvPr>
        </p:nvSpPr>
        <p:spPr>
          <a:xfrm>
            <a:off x="311700" y="996625"/>
            <a:ext cx="3999900" cy="2828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consider the related problem of Alice trying to catch up to a chain that is </a:t>
            </a:r>
            <a:r>
              <a:rPr lang="en" b="1"/>
              <a:t>j</a:t>
            </a:r>
            <a:r>
              <a:rPr lang="en"/>
              <a:t> blocks ahead of Alice’s chain.</a:t>
            </a:r>
            <a:endParaRPr/>
          </a:p>
          <a:p>
            <a:pPr marL="0" lvl="0" indent="0" rtl="0">
              <a:spcBef>
                <a:spcPts val="1600"/>
              </a:spcBef>
              <a:spcAft>
                <a:spcPts val="0"/>
              </a:spcAft>
              <a:buNone/>
            </a:pPr>
            <a:r>
              <a:rPr lang="en"/>
              <a:t>What is the probability that Alice will ever catch up given an unlimited number of trials? This is while the honest network is </a:t>
            </a:r>
            <a:r>
              <a:rPr lang="en" i="1"/>
              <a:t>simultaneously</a:t>
            </a:r>
            <a:r>
              <a:rPr lang="en"/>
              <a:t> mining blocks on their chain.</a:t>
            </a:r>
            <a:endParaRPr/>
          </a:p>
          <a:p>
            <a:pPr marL="0" lvl="0" indent="0" rtl="0">
              <a:spcBef>
                <a:spcPts val="1600"/>
              </a:spcBef>
              <a:spcAft>
                <a:spcPts val="0"/>
              </a:spcAft>
              <a:buNone/>
            </a:pPr>
            <a:r>
              <a:rPr lang="en"/>
              <a:t>This is an instance of the </a:t>
            </a:r>
            <a:r>
              <a:rPr lang="en" b="1"/>
              <a:t>Gambler’s Ruin</a:t>
            </a:r>
            <a:r>
              <a:rPr lang="en"/>
              <a:t> problem </a:t>
            </a:r>
            <a:r>
              <a:rPr lang="en" u="sng">
                <a:solidFill>
                  <a:schemeClr val="hlink"/>
                </a:solidFill>
                <a:hlinkClick r:id="rId3"/>
              </a:rPr>
              <a:t>[1]</a:t>
            </a:r>
            <a:r>
              <a:rPr lang="en"/>
              <a:t>, which has probability</a:t>
            </a:r>
            <a:endParaRPr b="1"/>
          </a:p>
          <a:p>
            <a:pPr marL="0" lvl="0" indent="0" rtl="0">
              <a:spcBef>
                <a:spcPts val="1600"/>
              </a:spcBef>
              <a:spcAft>
                <a:spcPts val="1600"/>
              </a:spcAft>
              <a:buClr>
                <a:schemeClr val="dk1"/>
              </a:buClr>
              <a:buSzPts val="1100"/>
              <a:buFont typeface="Arial"/>
              <a:buNone/>
            </a:pPr>
            <a:r>
              <a:rPr lang="en" b="1"/>
              <a:t>			</a:t>
            </a:r>
            <a:endParaRPr b="1"/>
          </a:p>
        </p:txBody>
      </p:sp>
      <p:sp>
        <p:nvSpPr>
          <p:cNvPr id="342" name="Google Shape;342;p36"/>
          <p:cNvSpPr txBox="1">
            <a:spLocks noGrp="1"/>
          </p:cNvSpPr>
          <p:nvPr>
            <p:ph type="body" idx="2"/>
          </p:nvPr>
        </p:nvSpPr>
        <p:spPr>
          <a:xfrm>
            <a:off x="4832400" y="996625"/>
            <a:ext cx="3999900" cy="2828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Combining these two probabilities, we can compute the probability that Alice can catch up after </a:t>
            </a:r>
            <a:r>
              <a:rPr lang="en" b="1"/>
              <a:t>z</a:t>
            </a:r>
            <a:r>
              <a:rPr lang="en"/>
              <a:t> blocks mined on the honest chain.</a:t>
            </a:r>
            <a:endParaRPr/>
          </a:p>
          <a:p>
            <a:pPr marL="0" lvl="0" indent="0">
              <a:spcBef>
                <a:spcPts val="1600"/>
              </a:spcBef>
              <a:spcAft>
                <a:spcPts val="0"/>
              </a:spcAft>
              <a:buNone/>
            </a:pPr>
            <a:r>
              <a:rPr lang="en"/>
              <a:t>We do this by considering the probability Alice mines </a:t>
            </a:r>
            <a:r>
              <a:rPr lang="en" b="1"/>
              <a:t>k</a:t>
            </a:r>
            <a:r>
              <a:rPr lang="en"/>
              <a:t> blocks and then manages to catch up to the honest chain which is </a:t>
            </a:r>
            <a:r>
              <a:rPr lang="en" b="1"/>
              <a:t>z - k</a:t>
            </a:r>
            <a:r>
              <a:rPr lang="en"/>
              <a:t> blocks ahead, summed over all possible values of </a:t>
            </a:r>
            <a:r>
              <a:rPr lang="en" b="1"/>
              <a:t>k</a:t>
            </a:r>
            <a:r>
              <a:rPr lang="en"/>
              <a:t>.</a:t>
            </a:r>
            <a:endParaRPr/>
          </a:p>
          <a:p>
            <a:pPr marL="0" lvl="0" indent="0">
              <a:spcBef>
                <a:spcPts val="1600"/>
              </a:spcBef>
              <a:spcAft>
                <a:spcPts val="0"/>
              </a:spcAft>
              <a:buNone/>
            </a:pPr>
            <a:r>
              <a:rPr lang="en" b="1"/>
              <a:t>	Σ</a:t>
            </a:r>
            <a:r>
              <a:rPr lang="en" b="1" baseline="30000"/>
              <a:t>∞</a:t>
            </a:r>
            <a:r>
              <a:rPr lang="en" b="1" baseline="-25000"/>
              <a:t>k=0</a:t>
            </a:r>
            <a:r>
              <a:rPr lang="en" b="1"/>
              <a:t> p</a:t>
            </a:r>
            <a:r>
              <a:rPr lang="en" b="1" baseline="-25000"/>
              <a:t>A</a:t>
            </a:r>
            <a:r>
              <a:rPr lang="en" b="1"/>
              <a:t>(k) ∙ p</a:t>
            </a:r>
            <a:r>
              <a:rPr lang="en" b="1" baseline="-25000"/>
              <a:t>C</a:t>
            </a:r>
            <a:r>
              <a:rPr lang="en" b="1"/>
              <a:t>(z - k)</a:t>
            </a:r>
            <a:endParaRPr b="1"/>
          </a:p>
          <a:p>
            <a:pPr marL="0" lvl="0" indent="0" rtl="0">
              <a:spcBef>
                <a:spcPts val="1600"/>
              </a:spcBef>
              <a:spcAft>
                <a:spcPts val="1600"/>
              </a:spcAft>
              <a:buNone/>
            </a:pPr>
            <a:r>
              <a:rPr lang="en" b="1"/>
              <a:t>	</a:t>
            </a:r>
            <a:endParaRPr b="1"/>
          </a:p>
        </p:txBody>
      </p:sp>
      <p:sp>
        <p:nvSpPr>
          <p:cNvPr id="343" name="Google Shape;343;p36"/>
          <p:cNvSpPr txBox="1"/>
          <p:nvPr/>
        </p:nvSpPr>
        <p:spPr>
          <a:xfrm>
            <a:off x="1423762" y="3886675"/>
            <a:ext cx="400500" cy="573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a:t>{</a:t>
            </a:r>
            <a:endParaRPr sz="3000"/>
          </a:p>
        </p:txBody>
      </p:sp>
      <p:sp>
        <p:nvSpPr>
          <p:cNvPr id="344" name="Google Shape;344;p36"/>
          <p:cNvSpPr txBox="1"/>
          <p:nvPr/>
        </p:nvSpPr>
        <p:spPr>
          <a:xfrm>
            <a:off x="311700" y="4707016"/>
            <a:ext cx="39768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of Alice catching up if she’s </a:t>
            </a:r>
            <a:r>
              <a:rPr lang="en" b="1"/>
              <a:t>j</a:t>
            </a:r>
            <a:r>
              <a:rPr lang="en"/>
              <a:t> blocks behind.</a:t>
            </a:r>
            <a:endParaRPr/>
          </a:p>
        </p:txBody>
      </p:sp>
      <p:sp>
        <p:nvSpPr>
          <p:cNvPr id="345" name="Google Shape;345;p36"/>
          <p:cNvSpPr txBox="1"/>
          <p:nvPr/>
        </p:nvSpPr>
        <p:spPr>
          <a:xfrm>
            <a:off x="780450" y="4052675"/>
            <a:ext cx="8007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t>p</a:t>
            </a:r>
            <a:r>
              <a:rPr lang="en" b="1" baseline="-25000"/>
              <a:t>C</a:t>
            </a:r>
            <a:r>
              <a:rPr lang="en" b="1"/>
              <a:t>(j) =</a:t>
            </a:r>
            <a:endParaRPr b="1"/>
          </a:p>
        </p:txBody>
      </p:sp>
      <p:sp>
        <p:nvSpPr>
          <p:cNvPr id="346" name="Google Shape;346;p36"/>
          <p:cNvSpPr txBox="1"/>
          <p:nvPr/>
        </p:nvSpPr>
        <p:spPr>
          <a:xfrm>
            <a:off x="6833962" y="3664979"/>
            <a:ext cx="400500" cy="57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a:t>
            </a:r>
            <a:endParaRPr sz="3000"/>
          </a:p>
        </p:txBody>
      </p:sp>
      <p:sp>
        <p:nvSpPr>
          <p:cNvPr id="347" name="Google Shape;347;p36"/>
          <p:cNvSpPr txBox="1"/>
          <p:nvPr/>
        </p:nvSpPr>
        <p:spPr>
          <a:xfrm>
            <a:off x="7056175" y="3719575"/>
            <a:ext cx="558900" cy="333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b="1"/>
              <a:t>1</a:t>
            </a:r>
            <a:endParaRPr sz="1200" b="1"/>
          </a:p>
        </p:txBody>
      </p:sp>
      <p:sp>
        <p:nvSpPr>
          <p:cNvPr id="348" name="Google Shape;348;p36"/>
          <p:cNvSpPr txBox="1"/>
          <p:nvPr/>
        </p:nvSpPr>
        <p:spPr>
          <a:xfrm>
            <a:off x="7056175" y="3948175"/>
            <a:ext cx="711000" cy="33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t>(q/p)</a:t>
            </a:r>
            <a:r>
              <a:rPr lang="en" sz="1200" b="1" baseline="30000"/>
              <a:t>z-k</a:t>
            </a:r>
            <a:r>
              <a:rPr lang="en" sz="1200" b="1"/>
              <a:t>	</a:t>
            </a:r>
            <a:endParaRPr sz="1200" b="1"/>
          </a:p>
        </p:txBody>
      </p:sp>
      <p:sp>
        <p:nvSpPr>
          <p:cNvPr id="349" name="Google Shape;349;p36"/>
          <p:cNvSpPr txBox="1"/>
          <p:nvPr/>
        </p:nvSpPr>
        <p:spPr>
          <a:xfrm>
            <a:off x="1698398" y="4168979"/>
            <a:ext cx="2416401" cy="4641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Clr>
                <a:schemeClr val="dk1"/>
              </a:buClr>
              <a:buSzPts val="1100"/>
              <a:buFont typeface="Arial"/>
              <a:buNone/>
            </a:pPr>
            <a:r>
              <a:rPr lang="en" sz="1200" b="1" dirty="0">
                <a:solidFill>
                  <a:schemeClr val="dk1"/>
                </a:solidFill>
                <a:latin typeface="Open Sans"/>
                <a:ea typeface="Open Sans"/>
                <a:cs typeface="Open Sans"/>
                <a:sym typeface="Open Sans"/>
              </a:rPr>
              <a:t>(q/p)</a:t>
            </a:r>
            <a:r>
              <a:rPr lang="en" sz="1200" b="1" baseline="30000" dirty="0">
                <a:solidFill>
                  <a:schemeClr val="dk1"/>
                </a:solidFill>
                <a:latin typeface="Open Sans"/>
                <a:ea typeface="Open Sans"/>
                <a:cs typeface="Open Sans"/>
                <a:sym typeface="Open Sans"/>
              </a:rPr>
              <a:t>j</a:t>
            </a:r>
            <a:r>
              <a:rPr lang="en" sz="1200" b="1" dirty="0">
                <a:solidFill>
                  <a:schemeClr val="dk1"/>
                </a:solidFill>
                <a:latin typeface="Open Sans"/>
                <a:ea typeface="Open Sans"/>
                <a:cs typeface="Open Sans"/>
                <a:sym typeface="Open Sans"/>
              </a:rPr>
              <a:t>	</a:t>
            </a:r>
            <a:r>
              <a:rPr lang="en" sz="1200" b="1" dirty="0" smtClean="0">
                <a:solidFill>
                  <a:schemeClr val="dk1"/>
                </a:solidFill>
                <a:latin typeface="Open Sans"/>
                <a:ea typeface="Open Sans"/>
                <a:cs typeface="Open Sans"/>
                <a:sym typeface="Open Sans"/>
              </a:rPr>
              <a:t>if   </a:t>
            </a:r>
            <a:r>
              <a:rPr lang="en" sz="1200" b="1" dirty="0">
                <a:solidFill>
                  <a:schemeClr val="dk1"/>
                </a:solidFill>
                <a:latin typeface="Open Sans"/>
                <a:ea typeface="Open Sans"/>
                <a:cs typeface="Open Sans"/>
                <a:sym typeface="Open Sans"/>
              </a:rPr>
              <a:t>q &lt; p</a:t>
            </a:r>
            <a:endParaRPr sz="1200" dirty="0"/>
          </a:p>
        </p:txBody>
      </p:sp>
      <p:sp>
        <p:nvSpPr>
          <p:cNvPr id="350" name="Google Shape;350;p36"/>
          <p:cNvSpPr txBox="1"/>
          <p:nvPr/>
        </p:nvSpPr>
        <p:spPr>
          <a:xfrm>
            <a:off x="1661838" y="3827140"/>
            <a:ext cx="2613300" cy="4641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Clr>
                <a:schemeClr val="dk1"/>
              </a:buClr>
              <a:buSzPts val="1100"/>
              <a:buFont typeface="Arial"/>
              <a:buNone/>
            </a:pPr>
            <a:r>
              <a:rPr lang="en" sz="1200" b="1" dirty="0">
                <a:solidFill>
                  <a:schemeClr val="dk1"/>
                </a:solidFill>
                <a:latin typeface="Cambria" panose="02040503050406030204" pitchFamily="18" charset="0"/>
                <a:ea typeface="Cambria" panose="02040503050406030204" pitchFamily="18" charset="0"/>
                <a:cs typeface="Open Sans"/>
                <a:sym typeface="Open Sans"/>
              </a:rPr>
              <a:t>1 	</a:t>
            </a:r>
            <a:r>
              <a:rPr lang="en" sz="1200" b="1" dirty="0" smtClean="0">
                <a:solidFill>
                  <a:schemeClr val="dk1"/>
                </a:solidFill>
                <a:latin typeface="Cambria" panose="02040503050406030204" pitchFamily="18" charset="0"/>
                <a:ea typeface="Cambria" panose="02040503050406030204" pitchFamily="18" charset="0"/>
                <a:cs typeface="Open Sans"/>
                <a:sym typeface="Open Sans"/>
              </a:rPr>
              <a:t>if   </a:t>
            </a:r>
            <a:r>
              <a:rPr lang="en" sz="1200" b="1" dirty="0">
                <a:solidFill>
                  <a:schemeClr val="dk1"/>
                </a:solidFill>
                <a:latin typeface="Cambria" panose="02040503050406030204" pitchFamily="18" charset="0"/>
                <a:ea typeface="Cambria" panose="02040503050406030204" pitchFamily="18" charset="0"/>
                <a:cs typeface="Open Sans"/>
                <a:sym typeface="Open Sans"/>
              </a:rPr>
              <a:t>q </a:t>
            </a:r>
            <a:r>
              <a:rPr lang="en" sz="1200" dirty="0">
                <a:solidFill>
                  <a:schemeClr val="dk1"/>
                </a:solidFill>
                <a:latin typeface="Cambria" panose="02040503050406030204" pitchFamily="18" charset="0"/>
                <a:ea typeface="Cambria" panose="02040503050406030204" pitchFamily="18" charset="0"/>
                <a:cs typeface="Open Sans"/>
                <a:sym typeface="Open Sans"/>
              </a:rPr>
              <a:t>≥</a:t>
            </a:r>
            <a:r>
              <a:rPr lang="en" sz="1200" b="1" dirty="0">
                <a:solidFill>
                  <a:schemeClr val="dk1"/>
                </a:solidFill>
                <a:latin typeface="Cambria" panose="02040503050406030204" pitchFamily="18" charset="0"/>
                <a:ea typeface="Cambria" panose="02040503050406030204" pitchFamily="18" charset="0"/>
                <a:cs typeface="Open Sans"/>
                <a:sym typeface="Open Sans"/>
              </a:rPr>
              <a:t> p OR j &lt; 0</a:t>
            </a:r>
            <a:endParaRPr sz="1200" dirty="0">
              <a:latin typeface="Cambria" panose="02040503050406030204" pitchFamily="18" charset="0"/>
              <a:ea typeface="Cambria" panose="02040503050406030204" pitchFamily="18" charset="0"/>
            </a:endParaRPr>
          </a:p>
        </p:txBody>
      </p:sp>
      <p:sp>
        <p:nvSpPr>
          <p:cNvPr id="351" name="Google Shape;351;p36"/>
          <p:cNvSpPr txBox="1"/>
          <p:nvPr/>
        </p:nvSpPr>
        <p:spPr>
          <a:xfrm>
            <a:off x="7767025" y="3732498"/>
            <a:ext cx="987300" cy="333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200" b="1">
                <a:solidFill>
                  <a:schemeClr val="dk1"/>
                </a:solidFill>
              </a:rPr>
              <a:t>if   k &gt; z</a:t>
            </a:r>
            <a:endParaRPr sz="1200"/>
          </a:p>
        </p:txBody>
      </p:sp>
      <p:sp>
        <p:nvSpPr>
          <p:cNvPr id="352" name="Google Shape;352;p36"/>
          <p:cNvSpPr txBox="1"/>
          <p:nvPr/>
        </p:nvSpPr>
        <p:spPr>
          <a:xfrm>
            <a:off x="7767025" y="3958240"/>
            <a:ext cx="987300" cy="33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solidFill>
                  <a:schemeClr val="dk1"/>
                </a:solidFill>
              </a:rPr>
              <a:t>if   k ≤ z</a:t>
            </a:r>
            <a:endParaRPr sz="1200"/>
          </a:p>
        </p:txBody>
      </p:sp>
      <p:sp>
        <p:nvSpPr>
          <p:cNvPr id="353" name="Google Shape;353;p36"/>
          <p:cNvSpPr txBox="1"/>
          <p:nvPr/>
        </p:nvSpPr>
        <p:spPr>
          <a:xfrm>
            <a:off x="5233497" y="3822750"/>
            <a:ext cx="2016000" cy="4641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b="1">
                <a:solidFill>
                  <a:schemeClr val="dk1"/>
                </a:solidFill>
                <a:latin typeface="Open Sans"/>
                <a:ea typeface="Open Sans"/>
                <a:cs typeface="Open Sans"/>
                <a:sym typeface="Open Sans"/>
              </a:rPr>
              <a:t>= Σ</a:t>
            </a:r>
            <a:r>
              <a:rPr lang="en" b="1" baseline="30000">
                <a:solidFill>
                  <a:schemeClr val="dk1"/>
                </a:solidFill>
                <a:latin typeface="Open Sans"/>
                <a:ea typeface="Open Sans"/>
                <a:cs typeface="Open Sans"/>
                <a:sym typeface="Open Sans"/>
              </a:rPr>
              <a:t>∞</a:t>
            </a:r>
            <a:r>
              <a:rPr lang="en" b="1" baseline="-25000">
                <a:solidFill>
                  <a:schemeClr val="dk1"/>
                </a:solidFill>
                <a:latin typeface="Open Sans"/>
                <a:ea typeface="Open Sans"/>
                <a:cs typeface="Open Sans"/>
                <a:sym typeface="Open Sans"/>
              </a:rPr>
              <a:t>k=0</a:t>
            </a:r>
            <a:r>
              <a:rPr lang="en" b="1">
                <a:solidFill>
                  <a:schemeClr val="dk1"/>
                </a:solidFill>
                <a:latin typeface="Open Sans"/>
                <a:ea typeface="Open Sans"/>
                <a:cs typeface="Open Sans"/>
                <a:sym typeface="Open Sans"/>
              </a:rPr>
              <a:t> (λ</a:t>
            </a:r>
            <a:r>
              <a:rPr lang="en" b="1" baseline="30000">
                <a:solidFill>
                  <a:schemeClr val="dk1"/>
                </a:solidFill>
                <a:latin typeface="Open Sans"/>
                <a:ea typeface="Open Sans"/>
                <a:cs typeface="Open Sans"/>
                <a:sym typeface="Open Sans"/>
              </a:rPr>
              <a:t>k</a:t>
            </a:r>
            <a:r>
              <a:rPr lang="en" b="1">
                <a:solidFill>
                  <a:schemeClr val="dk1"/>
                </a:solidFill>
                <a:latin typeface="Open Sans"/>
                <a:ea typeface="Open Sans"/>
                <a:cs typeface="Open Sans"/>
                <a:sym typeface="Open Sans"/>
              </a:rPr>
              <a:t> e</a:t>
            </a:r>
            <a:r>
              <a:rPr lang="en" b="1" baseline="30000">
                <a:solidFill>
                  <a:schemeClr val="dk1"/>
                </a:solidFill>
                <a:latin typeface="Open Sans"/>
                <a:ea typeface="Open Sans"/>
                <a:cs typeface="Open Sans"/>
                <a:sym typeface="Open Sans"/>
              </a:rPr>
              <a:t>-λ</a:t>
            </a:r>
            <a:r>
              <a:rPr lang="en" b="1">
                <a:solidFill>
                  <a:schemeClr val="dk1"/>
                </a:solidFill>
                <a:latin typeface="Open Sans"/>
                <a:ea typeface="Open Sans"/>
                <a:cs typeface="Open Sans"/>
                <a:sym typeface="Open Sans"/>
              </a:rPr>
              <a:t>)/(k!) ∙ </a:t>
            </a:r>
            <a:endParaRPr/>
          </a:p>
        </p:txBody>
      </p:sp>
      <p:sp>
        <p:nvSpPr>
          <p:cNvPr id="354" name="Google Shape;354;p36"/>
          <p:cNvSpPr txBox="1"/>
          <p:nvPr/>
        </p:nvSpPr>
        <p:spPr>
          <a:xfrm>
            <a:off x="6901350" y="4785475"/>
            <a:ext cx="39768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u="sng">
                <a:solidFill>
                  <a:schemeClr val="hlink"/>
                </a:solidFill>
                <a:hlinkClick r:id="rId3"/>
              </a:rPr>
              <a:t>[1] Random Walks: Gambler’s Ruin</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txBox="1">
            <a:spLocks noGrp="1"/>
          </p:cNvSpPr>
          <p:nvPr>
            <p:ph type="title"/>
          </p:nvPr>
        </p:nvSpPr>
        <p:spPr>
          <a:xfrm>
            <a:off x="0" y="209550"/>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t>Double Spend - Security cont.</a:t>
            </a:r>
            <a:endParaRPr sz="3200" dirty="0"/>
          </a:p>
        </p:txBody>
      </p:sp>
      <p:sp>
        <p:nvSpPr>
          <p:cNvPr id="360" name="Google Shape;360;p3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avoid infinite tail, discrete summation, we look at the inverse probability that Alice </a:t>
            </a:r>
            <a:r>
              <a:rPr lang="en" b="1"/>
              <a:t>can’t</a:t>
            </a:r>
            <a:r>
              <a:rPr lang="en"/>
              <a:t> catch up to the chain </a:t>
            </a:r>
            <a:r>
              <a:rPr lang="en" b="1"/>
              <a:t>j</a:t>
            </a:r>
            <a:r>
              <a:rPr lang="en"/>
              <a:t> blocks ahead</a:t>
            </a:r>
            <a:endParaRPr/>
          </a:p>
          <a:p>
            <a:pPr marL="0" lvl="0" indent="457200">
              <a:spcBef>
                <a:spcPts val="1600"/>
              </a:spcBef>
              <a:spcAft>
                <a:spcPts val="0"/>
              </a:spcAft>
              <a:buClr>
                <a:schemeClr val="dk1"/>
              </a:buClr>
              <a:buSzPts val="1100"/>
              <a:buFont typeface="Arial"/>
              <a:buNone/>
            </a:pPr>
            <a:r>
              <a:rPr lang="en" b="1"/>
              <a:t>= 1 - Σ</a:t>
            </a:r>
            <a:r>
              <a:rPr lang="en" b="1" baseline="30000"/>
              <a:t>∞</a:t>
            </a:r>
            <a:r>
              <a:rPr lang="en" b="1" baseline="-25000"/>
              <a:t>k=0</a:t>
            </a:r>
            <a:r>
              <a:rPr lang="en" b="1"/>
              <a:t> (λ</a:t>
            </a:r>
            <a:r>
              <a:rPr lang="en" b="1" baseline="30000"/>
              <a:t>k</a:t>
            </a:r>
            <a:r>
              <a:rPr lang="en" b="1"/>
              <a:t> e</a:t>
            </a:r>
            <a:r>
              <a:rPr lang="en" b="1" baseline="30000"/>
              <a:t>-λ</a:t>
            </a:r>
            <a:r>
              <a:rPr lang="en" b="1"/>
              <a:t>)/(k!) ∙ </a:t>
            </a:r>
            <a:endParaRPr b="1"/>
          </a:p>
          <a:p>
            <a:pPr marL="0" lvl="0" indent="0">
              <a:spcBef>
                <a:spcPts val="1600"/>
              </a:spcBef>
              <a:spcAft>
                <a:spcPts val="0"/>
              </a:spcAft>
              <a:buNone/>
            </a:pPr>
            <a:r>
              <a:rPr lang="en"/>
              <a:t>	</a:t>
            </a:r>
            <a:r>
              <a:rPr lang="en" b="1"/>
              <a:t>= 1 - Σ</a:t>
            </a:r>
            <a:r>
              <a:rPr lang="en" b="1" baseline="30000"/>
              <a:t>z</a:t>
            </a:r>
            <a:r>
              <a:rPr lang="en" b="1" baseline="-25000"/>
              <a:t>k=0</a:t>
            </a:r>
            <a:r>
              <a:rPr lang="en" b="1"/>
              <a:t> (λ</a:t>
            </a:r>
            <a:r>
              <a:rPr lang="en" b="1" baseline="30000"/>
              <a:t>k</a:t>
            </a:r>
            <a:r>
              <a:rPr lang="en" b="1"/>
              <a:t> e</a:t>
            </a:r>
            <a:r>
              <a:rPr lang="en" b="1" baseline="30000"/>
              <a:t>-λ</a:t>
            </a:r>
            <a:r>
              <a:rPr lang="en" b="1"/>
              <a:t>)/(k!) ∙ (1 - (q/p)</a:t>
            </a:r>
            <a:r>
              <a:rPr lang="en" b="1" baseline="30000"/>
              <a:t>z-k</a:t>
            </a:r>
            <a:r>
              <a:rPr lang="en" b="1"/>
              <a:t>)</a:t>
            </a:r>
            <a:endParaRPr b="1"/>
          </a:p>
          <a:p>
            <a:pPr marL="0" lvl="0" indent="0">
              <a:spcBef>
                <a:spcPts val="1600"/>
              </a:spcBef>
              <a:spcAft>
                <a:spcPts val="0"/>
              </a:spcAft>
              <a:buNone/>
            </a:pPr>
            <a:r>
              <a:rPr lang="en"/>
              <a:t>So… how many confirmations should Bob wait for, before sending Alice the goods?</a:t>
            </a:r>
            <a:endParaRPr/>
          </a:p>
          <a:p>
            <a:pPr marL="0" lvl="0" indent="0">
              <a:spcBef>
                <a:spcPts val="1600"/>
              </a:spcBef>
              <a:spcAft>
                <a:spcPts val="1600"/>
              </a:spcAft>
              <a:buNone/>
            </a:pPr>
            <a:r>
              <a:rPr lang="en"/>
              <a:t>Depends on how much hash power we assume Alice to control.</a:t>
            </a:r>
            <a:endParaRPr/>
          </a:p>
        </p:txBody>
      </p:sp>
      <p:sp>
        <p:nvSpPr>
          <p:cNvPr id="361" name="Google Shape;361;p37"/>
          <p:cNvSpPr txBox="1"/>
          <p:nvPr/>
        </p:nvSpPr>
        <p:spPr>
          <a:xfrm>
            <a:off x="2567017" y="2014654"/>
            <a:ext cx="400500" cy="57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a:t>
            </a:r>
            <a:endParaRPr sz="3000"/>
          </a:p>
        </p:txBody>
      </p:sp>
      <p:sp>
        <p:nvSpPr>
          <p:cNvPr id="362" name="Google Shape;362;p37"/>
          <p:cNvSpPr txBox="1"/>
          <p:nvPr/>
        </p:nvSpPr>
        <p:spPr>
          <a:xfrm>
            <a:off x="2734250" y="2062359"/>
            <a:ext cx="2064300" cy="33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t>0		if   k &gt; z</a:t>
            </a:r>
            <a:endParaRPr sz="1200" b="1"/>
          </a:p>
        </p:txBody>
      </p:sp>
      <p:sp>
        <p:nvSpPr>
          <p:cNvPr id="363" name="Google Shape;363;p37"/>
          <p:cNvSpPr txBox="1"/>
          <p:nvPr/>
        </p:nvSpPr>
        <p:spPr>
          <a:xfrm>
            <a:off x="2734250" y="2290959"/>
            <a:ext cx="2064300" cy="33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t>1 - (q/p)</a:t>
            </a:r>
            <a:r>
              <a:rPr lang="en" sz="1200" b="1" baseline="30000"/>
              <a:t>z-k</a:t>
            </a:r>
            <a:r>
              <a:rPr lang="en" sz="1200" b="1"/>
              <a:t>	if   k ≤ z</a:t>
            </a:r>
            <a:endParaRPr sz="1200" b="1"/>
          </a:p>
        </p:txBody>
      </p:sp>
      <p:pic>
        <p:nvPicPr>
          <p:cNvPr id="364" name="Google Shape;364;p37"/>
          <p:cNvPicPr preferRelativeResize="0"/>
          <p:nvPr/>
        </p:nvPicPr>
        <p:blipFill>
          <a:blip r:embed="rId3">
            <a:alphaModFix/>
          </a:blip>
          <a:stretch>
            <a:fillRect/>
          </a:stretch>
        </p:blipFill>
        <p:spPr>
          <a:xfrm>
            <a:off x="5562091" y="2569882"/>
            <a:ext cx="3481600" cy="2570135"/>
          </a:xfrm>
          <a:prstGeom prst="rect">
            <a:avLst/>
          </a:prstGeom>
          <a:noFill/>
          <a:ln>
            <a:noFill/>
          </a:ln>
        </p:spPr>
      </p:pic>
      <p:pic>
        <p:nvPicPr>
          <p:cNvPr id="365" name="Google Shape;365;p37"/>
          <p:cNvPicPr preferRelativeResize="0"/>
          <p:nvPr/>
        </p:nvPicPr>
        <p:blipFill>
          <a:blip r:embed="rId4">
            <a:alphaModFix/>
          </a:blip>
          <a:stretch>
            <a:fillRect/>
          </a:stretch>
        </p:blipFill>
        <p:spPr>
          <a:xfrm>
            <a:off x="5586925" y="361950"/>
            <a:ext cx="3481600" cy="2424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Double Spend - Bribing Miners</a:t>
            </a:r>
            <a:endParaRPr/>
          </a:p>
        </p:txBody>
      </p:sp>
      <p:sp>
        <p:nvSpPr>
          <p:cNvPr id="371" name="Google Shape;371;p38"/>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What if Alice controls more than 50% of the total network hash power?</a:t>
            </a:r>
            <a:endParaRPr b="1"/>
          </a:p>
          <a:p>
            <a:pPr marL="0" lvl="0" indent="0">
              <a:spcBef>
                <a:spcPts val="1600"/>
              </a:spcBef>
              <a:spcAft>
                <a:spcPts val="0"/>
              </a:spcAft>
              <a:buNone/>
            </a:pPr>
            <a:r>
              <a:rPr lang="en"/>
              <a:t>Whenever Alice is </a:t>
            </a:r>
            <a:r>
              <a:rPr lang="en" b="1"/>
              <a:t>j</a:t>
            </a:r>
            <a:r>
              <a:rPr lang="en"/>
              <a:t> blocks behind the honest network, she will </a:t>
            </a:r>
            <a:r>
              <a:rPr lang="en" i="1"/>
              <a:t>always</a:t>
            </a:r>
            <a:r>
              <a:rPr lang="en"/>
              <a:t> (in expectation) be able to catch up and out-produce the honest miners.</a:t>
            </a:r>
            <a:endParaRPr/>
          </a:p>
          <a:p>
            <a:pPr marL="0" lvl="0" indent="0">
              <a:spcBef>
                <a:spcPts val="1600"/>
              </a:spcBef>
              <a:spcAft>
                <a:spcPts val="1600"/>
              </a:spcAft>
              <a:buNone/>
            </a:pPr>
            <a:r>
              <a:rPr lang="en"/>
              <a:t>Therefore, the probability that Alice can successfully </a:t>
            </a:r>
            <a:r>
              <a:rPr lang="en" b="1"/>
              <a:t>double spend</a:t>
            </a:r>
            <a:r>
              <a:rPr lang="en"/>
              <a:t> with &gt;50% hash power reaches 1!</a:t>
            </a:r>
            <a:endParaRPr/>
          </a:p>
        </p:txBody>
      </p:sp>
      <p:sp>
        <p:nvSpPr>
          <p:cNvPr id="372" name="Google Shape;372;p38"/>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Bribing Miners:</a:t>
            </a:r>
            <a:endParaRPr b="1"/>
          </a:p>
          <a:p>
            <a:pPr marL="0" lvl="0" indent="0">
              <a:spcBef>
                <a:spcPts val="1600"/>
              </a:spcBef>
              <a:spcAft>
                <a:spcPts val="0"/>
              </a:spcAft>
              <a:buClr>
                <a:schemeClr val="dk1"/>
              </a:buClr>
              <a:buSzPts val="1100"/>
              <a:buFont typeface="Arial"/>
              <a:buNone/>
            </a:pPr>
            <a:r>
              <a:rPr lang="en"/>
              <a:t>Alice might not physically control the mining hardware necessary to perform a double spend.</a:t>
            </a:r>
            <a:endParaRPr/>
          </a:p>
          <a:p>
            <a:pPr marL="0" lvl="0" indent="0">
              <a:spcBef>
                <a:spcPts val="1600"/>
              </a:spcBef>
              <a:spcAft>
                <a:spcPts val="1600"/>
              </a:spcAft>
              <a:buNone/>
            </a:pPr>
            <a:r>
              <a:rPr lang="en"/>
              <a:t>Instead, Alice can bribe miners or even entire pools to mine on her withheld chain.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dirty="0"/>
              <a:t>Double Spending - “Gold Finger” Attack</a:t>
            </a:r>
            <a:endParaRPr sz="3600" dirty="0"/>
          </a:p>
        </p:txBody>
      </p:sp>
      <p:sp>
        <p:nvSpPr>
          <p:cNvPr id="378" name="Google Shape;378;p39"/>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b="1"/>
              <a:t>Why would Alice not want to double spend?</a:t>
            </a:r>
            <a:endParaRPr b="1"/>
          </a:p>
          <a:p>
            <a:pPr marL="0" lvl="0" indent="0">
              <a:spcBef>
                <a:spcPts val="1600"/>
              </a:spcBef>
              <a:spcAft>
                <a:spcPts val="0"/>
              </a:spcAft>
              <a:buClr>
                <a:schemeClr val="dk1"/>
              </a:buClr>
              <a:buSzPts val="1100"/>
              <a:buFont typeface="Arial"/>
              <a:buNone/>
            </a:pPr>
            <a:r>
              <a:rPr lang="en"/>
              <a:t>If the rest of the network detects the double spend, it is assumed that confidence in the cryptocurrency and exchange rate would </a:t>
            </a:r>
            <a:r>
              <a:rPr lang="en" i="1"/>
              <a:t>plummet</a:t>
            </a:r>
            <a:r>
              <a:rPr lang="en"/>
              <a:t>.</a:t>
            </a:r>
            <a:endParaRPr/>
          </a:p>
          <a:p>
            <a:pPr marL="0" lvl="0" indent="0">
              <a:spcBef>
                <a:spcPts val="1600"/>
              </a:spcBef>
              <a:spcAft>
                <a:spcPts val="0"/>
              </a:spcAft>
              <a:buClr>
                <a:schemeClr val="dk1"/>
              </a:buClr>
              <a:buSzPts val="1100"/>
              <a:buFont typeface="Arial"/>
              <a:buNone/>
            </a:pPr>
            <a:r>
              <a:rPr lang="en"/>
              <a:t>If Alice isn’t staked in Bitcoin she can </a:t>
            </a:r>
            <a:r>
              <a:rPr lang="en" i="1"/>
              <a:t>short</a:t>
            </a:r>
            <a:r>
              <a:rPr lang="en"/>
              <a:t> the currency to profit after her attempted double spend.</a:t>
            </a:r>
            <a:endParaRPr/>
          </a:p>
          <a:p>
            <a:pPr marL="0" lvl="0" indent="0">
              <a:spcBef>
                <a:spcPts val="1600"/>
              </a:spcBef>
              <a:spcAft>
                <a:spcPts val="1600"/>
              </a:spcAft>
              <a:buNone/>
            </a:pPr>
            <a:endParaRPr/>
          </a:p>
        </p:txBody>
      </p:sp>
      <p:sp>
        <p:nvSpPr>
          <p:cNvPr id="379" name="Google Shape;379;p39"/>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if Alice is a </a:t>
            </a:r>
            <a:r>
              <a:rPr lang="en" b="1"/>
              <a:t>hostile government</a:t>
            </a:r>
            <a:r>
              <a:rPr lang="en"/>
              <a:t> / </a:t>
            </a:r>
            <a:r>
              <a:rPr lang="en" b="1"/>
              <a:t>adversarial altcoin</a:t>
            </a:r>
            <a:r>
              <a:rPr lang="en"/>
              <a:t> / </a:t>
            </a:r>
            <a:r>
              <a:rPr lang="en" b="1"/>
              <a:t>large finance institution</a:t>
            </a:r>
            <a:r>
              <a:rPr lang="en"/>
              <a:t> with </a:t>
            </a:r>
            <a:r>
              <a:rPr lang="en" i="1"/>
              <a:t>significant capital</a:t>
            </a:r>
            <a:r>
              <a:rPr lang="en"/>
              <a:t> available?</a:t>
            </a:r>
            <a:endParaRPr/>
          </a:p>
          <a:p>
            <a:pPr marL="0" lvl="0" indent="0">
              <a:spcBef>
                <a:spcPts val="1600"/>
              </a:spcBef>
              <a:spcAft>
                <a:spcPts val="0"/>
              </a:spcAft>
              <a:buNone/>
            </a:pPr>
            <a:r>
              <a:rPr lang="en"/>
              <a:t>Alice can acquire enough mining ASICs or bribe enough miners / pools to achieve &gt;50% effective hash power.</a:t>
            </a:r>
            <a:endParaRPr/>
          </a:p>
          <a:p>
            <a:pPr marL="0" lvl="0" indent="0">
              <a:spcBef>
                <a:spcPts val="1600"/>
              </a:spcBef>
              <a:spcAft>
                <a:spcPts val="0"/>
              </a:spcAft>
              <a:buNone/>
            </a:pPr>
            <a:r>
              <a:rPr lang="en"/>
              <a:t>Alice can perform a so-called </a:t>
            </a:r>
            <a:r>
              <a:rPr lang="en" b="1"/>
              <a:t>“Gold Finger” attack</a:t>
            </a:r>
            <a:r>
              <a:rPr lang="en"/>
              <a:t> with the objective of </a:t>
            </a:r>
            <a:r>
              <a:rPr lang="en" i="1"/>
              <a:t>destroying </a:t>
            </a:r>
            <a:r>
              <a:rPr lang="en"/>
              <a:t>the target cryptocurrency, either by destroying confidence in the currency with a double spend or spamming the network with empty blocks.</a:t>
            </a:r>
            <a:endParaRPr/>
          </a:p>
          <a:p>
            <a:pPr marL="0" lvl="0" indent="0">
              <a:spcBef>
                <a:spcPts val="1600"/>
              </a:spcBef>
              <a:spcAft>
                <a:spcPts val="1600"/>
              </a:spcAft>
              <a:buNone/>
            </a:pPr>
            <a:r>
              <a:rPr lang="en" sz="1200" u="sng">
                <a:solidFill>
                  <a:schemeClr val="hlink"/>
                </a:solidFill>
                <a:hlinkClick r:id="rId3"/>
              </a:rPr>
              <a:t>Ex: Eligius pool kills CoiledCoin altcoin [3]</a:t>
            </a:r>
            <a:endParaRPr sz="120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Blacklisting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341050" y="57150"/>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dirty="0"/>
              <a:t>Blacklisting via Punitive Forking</a:t>
            </a:r>
            <a:endParaRPr sz="3600" dirty="0"/>
          </a:p>
        </p:txBody>
      </p:sp>
      <p:sp>
        <p:nvSpPr>
          <p:cNvPr id="390" name="Google Shape;390;p41"/>
          <p:cNvSpPr txBox="1">
            <a:spLocks noGrp="1"/>
          </p:cNvSpPr>
          <p:nvPr>
            <p:ph type="body" idx="1"/>
          </p:nvPr>
        </p:nvSpPr>
        <p:spPr>
          <a:xfrm>
            <a:off x="76200" y="1110552"/>
            <a:ext cx="6781800" cy="178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dirty="0"/>
              <a:t>You are a government that has jurisdiction over mining pools, say </a:t>
            </a:r>
            <a:r>
              <a:rPr lang="en" sz="1600" u="sng" dirty="0"/>
              <a:t>China.</a:t>
            </a:r>
            <a:endParaRPr sz="1600" u="sng" dirty="0"/>
          </a:p>
          <a:p>
            <a:pPr marL="0" lvl="0" indent="0" rtl="0">
              <a:spcBef>
                <a:spcPts val="1600"/>
              </a:spcBef>
              <a:spcAft>
                <a:spcPts val="1600"/>
              </a:spcAft>
              <a:buNone/>
            </a:pPr>
            <a:r>
              <a:rPr lang="en" sz="1600" b="1" dirty="0"/>
              <a:t>Objective</a:t>
            </a:r>
            <a:r>
              <a:rPr lang="en" sz="1600" dirty="0"/>
              <a:t>: Censor the Bitcoin addresses owned by certain people, say </a:t>
            </a:r>
            <a:r>
              <a:rPr lang="en" sz="1600" u="sng" dirty="0"/>
              <a:t>Gary Johnson</a:t>
            </a:r>
            <a:r>
              <a:rPr lang="en" sz="1600" dirty="0"/>
              <a:t>, and prevent them from spending any of their Bitcoin</a:t>
            </a:r>
            <a:endParaRPr sz="1200" dirty="0"/>
          </a:p>
        </p:txBody>
      </p:sp>
      <p:pic>
        <p:nvPicPr>
          <p:cNvPr id="391" name="Google Shape;391;p41"/>
          <p:cNvPicPr preferRelativeResize="0"/>
          <p:nvPr/>
        </p:nvPicPr>
        <p:blipFill>
          <a:blip r:embed="rId3">
            <a:alphaModFix/>
          </a:blip>
          <a:stretch>
            <a:fillRect/>
          </a:stretch>
        </p:blipFill>
        <p:spPr>
          <a:xfrm>
            <a:off x="7162800" y="775337"/>
            <a:ext cx="1675575" cy="2132776"/>
          </a:xfrm>
          <a:prstGeom prst="rect">
            <a:avLst/>
          </a:prstGeom>
          <a:noFill/>
          <a:ln w="76200" cap="flat" cmpd="sng">
            <a:solidFill>
              <a:srgbClr val="000000"/>
            </a:solidFill>
            <a:prstDash val="solid"/>
            <a:round/>
            <a:headEnd type="none" w="sm" len="sm"/>
            <a:tailEnd type="none" w="sm" len="sm"/>
          </a:ln>
        </p:spPr>
      </p:pic>
      <p:pic>
        <p:nvPicPr>
          <p:cNvPr id="392" name="Google Shape;392;p41"/>
          <p:cNvPicPr preferRelativeResize="0"/>
          <p:nvPr/>
        </p:nvPicPr>
        <p:blipFill rotWithShape="1">
          <a:blip r:embed="rId4">
            <a:alphaModFix/>
          </a:blip>
          <a:srcRect t="5434" b="5470"/>
          <a:stretch/>
        </p:blipFill>
        <p:spPr>
          <a:xfrm>
            <a:off x="3903087" y="3298900"/>
            <a:ext cx="2310828" cy="1544151"/>
          </a:xfrm>
          <a:prstGeom prst="rect">
            <a:avLst/>
          </a:prstGeom>
          <a:noFill/>
          <a:ln w="76200" cap="flat" cmpd="sng">
            <a:solidFill>
              <a:srgbClr val="000000"/>
            </a:solidFill>
            <a:prstDash val="solid"/>
            <a:round/>
            <a:headEnd type="none" w="sm" len="sm"/>
            <a:tailEnd type="none" w="sm" len="sm"/>
          </a:ln>
        </p:spPr>
      </p:pic>
      <p:sp>
        <p:nvSpPr>
          <p:cNvPr id="393" name="Google Shape;393;p41"/>
          <p:cNvSpPr/>
          <p:nvPr/>
        </p:nvSpPr>
        <p:spPr>
          <a:xfrm>
            <a:off x="366450" y="3192575"/>
            <a:ext cx="1803900" cy="17568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Google Shape;394;p41"/>
          <p:cNvSpPr txBox="1"/>
          <p:nvPr/>
        </p:nvSpPr>
        <p:spPr>
          <a:xfrm>
            <a:off x="6370113" y="4059450"/>
            <a:ext cx="1171200" cy="831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Block mined by Chinese miners</a:t>
            </a:r>
            <a:endParaRPr/>
          </a:p>
        </p:txBody>
      </p:sp>
      <p:sp>
        <p:nvSpPr>
          <p:cNvPr id="395" name="Google Shape;395;p41"/>
          <p:cNvSpPr txBox="1"/>
          <p:nvPr/>
        </p:nvSpPr>
        <p:spPr>
          <a:xfrm>
            <a:off x="2267475" y="4335575"/>
            <a:ext cx="921600" cy="61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Normal block</a:t>
            </a:r>
            <a:endParaRPr/>
          </a:p>
        </p:txBody>
      </p:sp>
      <p:sp>
        <p:nvSpPr>
          <p:cNvPr id="396" name="Google Shape;396;p41"/>
          <p:cNvSpPr txBox="1"/>
          <p:nvPr/>
        </p:nvSpPr>
        <p:spPr>
          <a:xfrm>
            <a:off x="7038105" y="3015025"/>
            <a:ext cx="1675500" cy="8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Block containing transactions from Gary Johnson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Mining pools allow individual miners to combine, or 'pool', their computational power together</a:t>
            </a:r>
            <a:endParaRPr/>
          </a:p>
          <a:p>
            <a:pPr marL="457200" lvl="0" indent="-317500" rtl="0">
              <a:spcBef>
                <a:spcPts val="0"/>
              </a:spcBef>
              <a:spcAft>
                <a:spcPts val="0"/>
              </a:spcAft>
              <a:buSzPts val="1400"/>
              <a:buChar char="●"/>
            </a:pPr>
            <a:r>
              <a:rPr lang="en"/>
              <a:t>Reduces variance in mining rewards</a:t>
            </a:r>
            <a:endParaRPr/>
          </a:p>
          <a:p>
            <a:pPr marL="457200" lvl="0" indent="-317500" rtl="0">
              <a:spcBef>
                <a:spcPts val="0"/>
              </a:spcBef>
              <a:spcAft>
                <a:spcPts val="0"/>
              </a:spcAft>
              <a:buSzPts val="1400"/>
              <a:buChar char="●"/>
            </a:pPr>
            <a:r>
              <a:rPr lang="en"/>
              <a:t>Run by </a:t>
            </a:r>
            <a:r>
              <a:rPr lang="en" b="1"/>
              <a:t>pool managers </a:t>
            </a:r>
            <a:r>
              <a:rPr lang="en"/>
              <a:t>or </a:t>
            </a:r>
            <a:r>
              <a:rPr lang="en" b="1"/>
              <a:t>pool operators</a:t>
            </a:r>
            <a:endParaRPr b="1"/>
          </a:p>
          <a:p>
            <a:pPr marL="457200" lvl="0" indent="-317500" rtl="0">
              <a:spcBef>
                <a:spcPts val="0"/>
              </a:spcBef>
              <a:spcAft>
                <a:spcPts val="0"/>
              </a:spcAft>
              <a:buSzPts val="1400"/>
              <a:buChar char="●"/>
            </a:pPr>
            <a:r>
              <a:rPr lang="en"/>
              <a:t>Pool manager usually takes a cut of the mining rewards</a:t>
            </a:r>
            <a:endParaRPr/>
          </a:p>
        </p:txBody>
      </p:sp>
      <p:sp>
        <p:nvSpPr>
          <p:cNvPr id="74" name="Google Shape;74;p15"/>
          <p:cNvSpPr txBox="1">
            <a:spLocks noGrp="1"/>
          </p:cNvSpPr>
          <p:nvPr>
            <p:ph type="body" idx="2"/>
          </p:nvPr>
        </p:nvSpPr>
        <p:spPr>
          <a:xfrm>
            <a:off x="4648200" y="1276350"/>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Pros</a:t>
            </a:r>
            <a:endParaRPr b="1" dirty="0"/>
          </a:p>
          <a:p>
            <a:pPr marL="457200" lvl="0" indent="-317500" rtl="0">
              <a:spcBef>
                <a:spcPts val="1600"/>
              </a:spcBef>
              <a:spcAft>
                <a:spcPts val="0"/>
              </a:spcAft>
              <a:buSzPts val="1400"/>
              <a:buChar char="●"/>
            </a:pPr>
            <a:r>
              <a:rPr lang="en" dirty="0"/>
              <a:t>Allows individual miners to participate</a:t>
            </a:r>
            <a:endParaRPr dirty="0"/>
          </a:p>
          <a:p>
            <a:pPr marL="914400" lvl="1" indent="-304800" rtl="0">
              <a:spcBef>
                <a:spcPts val="0"/>
              </a:spcBef>
              <a:spcAft>
                <a:spcPts val="0"/>
              </a:spcAft>
              <a:buSzPts val="1200"/>
              <a:buChar char="○"/>
            </a:pPr>
            <a:r>
              <a:rPr lang="en" dirty="0">
                <a:latin typeface="+mj-lt"/>
              </a:rPr>
              <a:t>Democratizing</a:t>
            </a:r>
            <a:endParaRPr dirty="0">
              <a:latin typeface="+mj-lt"/>
            </a:endParaRPr>
          </a:p>
          <a:p>
            <a:pPr marL="457200" lvl="0" indent="-317500" rtl="0">
              <a:spcBef>
                <a:spcPts val="0"/>
              </a:spcBef>
              <a:spcAft>
                <a:spcPts val="0"/>
              </a:spcAft>
              <a:buSzPts val="1400"/>
              <a:buChar char="●"/>
            </a:pPr>
            <a:r>
              <a:rPr lang="en" dirty="0"/>
              <a:t>Easy to upgrade the network </a:t>
            </a:r>
            <a:endParaRPr dirty="0"/>
          </a:p>
          <a:p>
            <a:pPr marL="914400" lvl="1" indent="-304800" rtl="0">
              <a:spcBef>
                <a:spcPts val="0"/>
              </a:spcBef>
              <a:spcAft>
                <a:spcPts val="0"/>
              </a:spcAft>
              <a:buSzPts val="1200"/>
              <a:buChar char="○"/>
            </a:pPr>
            <a:r>
              <a:rPr lang="en" dirty="0">
                <a:latin typeface="+mj-lt"/>
              </a:rPr>
              <a:t>Pool manager upgrades on behalf of pool participants</a:t>
            </a:r>
            <a:endParaRPr dirty="0">
              <a:latin typeface="+mj-lt"/>
            </a:endParaRPr>
          </a:p>
          <a:p>
            <a:pPr marL="0" lvl="0" indent="0">
              <a:spcBef>
                <a:spcPts val="1600"/>
              </a:spcBef>
              <a:spcAft>
                <a:spcPts val="0"/>
              </a:spcAft>
              <a:buNone/>
            </a:pPr>
            <a:r>
              <a:rPr lang="en" b="1" dirty="0"/>
              <a:t>Cons</a:t>
            </a:r>
            <a:endParaRPr b="1" dirty="0"/>
          </a:p>
          <a:p>
            <a:pPr marL="457200" lvl="0" indent="-317500" rtl="0">
              <a:spcBef>
                <a:spcPts val="1600"/>
              </a:spcBef>
              <a:spcAft>
                <a:spcPts val="0"/>
              </a:spcAft>
              <a:buSzPts val="1400"/>
              <a:buChar char="●"/>
            </a:pPr>
            <a:r>
              <a:rPr lang="en" dirty="0"/>
              <a:t>Pool manager must be trusted</a:t>
            </a:r>
            <a:endParaRPr dirty="0"/>
          </a:p>
          <a:p>
            <a:pPr marL="457200" lvl="0" indent="-317500" rtl="0">
              <a:spcBef>
                <a:spcPts val="0"/>
              </a:spcBef>
              <a:spcAft>
                <a:spcPts val="0"/>
              </a:spcAft>
              <a:buSzPts val="1400"/>
              <a:buChar char="●"/>
            </a:pPr>
            <a:r>
              <a:rPr lang="en" dirty="0"/>
              <a:t>Centralized</a:t>
            </a:r>
            <a:endParaRPr dirty="0"/>
          </a:p>
          <a:p>
            <a:pPr marL="457200" lvl="0" indent="-317500">
              <a:spcBef>
                <a:spcPts val="0"/>
              </a:spcBef>
              <a:spcAft>
                <a:spcPts val="0"/>
              </a:spcAft>
              <a:buSzPts val="1400"/>
              <a:buChar char="●"/>
            </a:pPr>
            <a:r>
              <a:rPr lang="en" dirty="0"/>
              <a:t>Enables a whole series of attacks</a:t>
            </a:r>
            <a:endParaRPr dirty="0"/>
          </a:p>
          <a:p>
            <a:pPr marL="0" lvl="0" indent="0">
              <a:spcBef>
                <a:spcPts val="1600"/>
              </a:spcBef>
              <a:spcAft>
                <a:spcPts val="0"/>
              </a:spcAft>
              <a:buClr>
                <a:schemeClr val="dk1"/>
              </a:buClr>
              <a:buSzPts val="1100"/>
              <a:buFont typeface="Arial"/>
              <a:buNone/>
            </a:pPr>
            <a:endParaRPr dirty="0"/>
          </a:p>
          <a:p>
            <a:pPr marL="0" lvl="0" indent="0">
              <a:spcBef>
                <a:spcPts val="1600"/>
              </a:spcBef>
              <a:spcAft>
                <a:spcPts val="1600"/>
              </a:spcAft>
              <a:buNone/>
            </a:pPr>
            <a:endParaRPr dirty="0"/>
          </a:p>
        </p:txBody>
      </p:sp>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Mining Pools</a:t>
            </a:r>
            <a:endParaRPr/>
          </a:p>
        </p:txBody>
      </p:sp>
      <p:pic>
        <p:nvPicPr>
          <p:cNvPr id="76" name="Google Shape;76;p15">
            <a:hlinkClick r:id="rId3"/>
          </p:cNvPr>
          <p:cNvPicPr preferRelativeResize="0"/>
          <p:nvPr/>
        </p:nvPicPr>
        <p:blipFill rotWithShape="1">
          <a:blip r:embed="rId4">
            <a:alphaModFix/>
          </a:blip>
          <a:srcRect t="27283"/>
          <a:stretch/>
        </p:blipFill>
        <p:spPr>
          <a:xfrm>
            <a:off x="246025" y="3361350"/>
            <a:ext cx="4150322" cy="1697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Punitive Forking</a:t>
            </a:r>
            <a:endParaRPr/>
          </a:p>
        </p:txBody>
      </p:sp>
      <p:sp>
        <p:nvSpPr>
          <p:cNvPr id="402" name="Google Shape;402;p42"/>
          <p:cNvSpPr txBox="1">
            <a:spLocks noGrp="1"/>
          </p:cNvSpPr>
          <p:nvPr>
            <p:ph type="body" idx="1"/>
          </p:nvPr>
        </p:nvSpPr>
        <p:spPr>
          <a:xfrm>
            <a:off x="311700" y="1225225"/>
            <a:ext cx="5789400" cy="21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First strategy: </a:t>
            </a:r>
            <a:endParaRPr sz="1600" b="1"/>
          </a:p>
          <a:p>
            <a:pPr marL="0" lvl="0" indent="0" rtl="0">
              <a:spcBef>
                <a:spcPts val="0"/>
              </a:spcBef>
              <a:spcAft>
                <a:spcPts val="0"/>
              </a:spcAft>
              <a:buNone/>
            </a:pPr>
            <a:r>
              <a:rPr lang="en" sz="1600"/>
              <a:t>Tell your country's mining pools not to include Johnson's transactions </a:t>
            </a:r>
            <a:r>
              <a:rPr lang="en" sz="1600" b="1"/>
              <a:t>(blacklisting)</a:t>
            </a:r>
            <a:endParaRPr sz="1600" b="1"/>
          </a:p>
          <a:p>
            <a:pPr marL="457200" lvl="0" indent="-330200" rtl="0">
              <a:spcBef>
                <a:spcPts val="0"/>
              </a:spcBef>
              <a:spcAft>
                <a:spcPts val="0"/>
              </a:spcAft>
              <a:buSzPts val="1600"/>
              <a:buChar char="●"/>
            </a:pPr>
            <a:r>
              <a:rPr lang="en" sz="1600"/>
              <a:t>Doesn't work unless you are 100% of the network</a:t>
            </a:r>
            <a:endParaRPr sz="1600"/>
          </a:p>
          <a:p>
            <a:pPr marL="457200" lvl="0" indent="-330200" rtl="0">
              <a:spcBef>
                <a:spcPts val="0"/>
              </a:spcBef>
              <a:spcAft>
                <a:spcPts val="0"/>
              </a:spcAft>
              <a:buSzPts val="1600"/>
              <a:buChar char="●"/>
            </a:pPr>
            <a:r>
              <a:rPr lang="en" sz="1600"/>
              <a:t>Other miners will eventually include Gary Johnson's transactions in a block</a:t>
            </a:r>
            <a:endParaRPr sz="1600"/>
          </a:p>
          <a:p>
            <a:pPr marL="457200" lvl="0" indent="-330200" rtl="0">
              <a:spcBef>
                <a:spcPts val="0"/>
              </a:spcBef>
              <a:spcAft>
                <a:spcPts val="0"/>
              </a:spcAft>
              <a:buSzPts val="1600"/>
              <a:buChar char="●"/>
            </a:pPr>
            <a:r>
              <a:rPr lang="en" sz="1600"/>
              <a:t>Can only cause delays and inconveniences</a:t>
            </a:r>
            <a:endParaRPr sz="1200"/>
          </a:p>
        </p:txBody>
      </p:sp>
      <p:cxnSp>
        <p:nvCxnSpPr>
          <p:cNvPr id="403" name="Google Shape;403;p42"/>
          <p:cNvCxnSpPr/>
          <p:nvPr/>
        </p:nvCxnSpPr>
        <p:spPr>
          <a:xfrm rot="10800000">
            <a:off x="1015500" y="4059050"/>
            <a:ext cx="420600" cy="0"/>
          </a:xfrm>
          <a:prstGeom prst="straightConnector1">
            <a:avLst/>
          </a:prstGeom>
          <a:noFill/>
          <a:ln w="9525" cap="flat" cmpd="sng">
            <a:solidFill>
              <a:srgbClr val="000000"/>
            </a:solidFill>
            <a:prstDash val="solid"/>
            <a:round/>
            <a:headEnd type="none" w="med" len="med"/>
            <a:tailEnd type="triangle" w="med" len="med"/>
          </a:ln>
        </p:spPr>
      </p:cxnSp>
      <p:sp>
        <p:nvSpPr>
          <p:cNvPr id="404" name="Google Shape;404;p42"/>
          <p:cNvSpPr/>
          <p:nvPr/>
        </p:nvSpPr>
        <p:spPr>
          <a:xfrm>
            <a:off x="311700" y="3696950"/>
            <a:ext cx="653100" cy="724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05" name="Google Shape;405;p42"/>
          <p:cNvPicPr preferRelativeResize="0"/>
          <p:nvPr/>
        </p:nvPicPr>
        <p:blipFill>
          <a:blip r:embed="rId3">
            <a:alphaModFix/>
          </a:blip>
          <a:stretch>
            <a:fillRect/>
          </a:stretch>
        </p:blipFill>
        <p:spPr>
          <a:xfrm>
            <a:off x="6636000" y="3643398"/>
            <a:ext cx="653093" cy="831300"/>
          </a:xfrm>
          <a:prstGeom prst="rect">
            <a:avLst/>
          </a:prstGeom>
          <a:noFill/>
          <a:ln w="28575" cap="flat" cmpd="sng">
            <a:solidFill>
              <a:srgbClr val="000000"/>
            </a:solidFill>
            <a:prstDash val="solid"/>
            <a:round/>
            <a:headEnd type="none" w="sm" len="sm"/>
            <a:tailEnd type="none" w="sm" len="sm"/>
          </a:ln>
        </p:spPr>
      </p:pic>
      <p:pic>
        <p:nvPicPr>
          <p:cNvPr id="406" name="Google Shape;406;p42"/>
          <p:cNvPicPr preferRelativeResize="0"/>
          <p:nvPr/>
        </p:nvPicPr>
        <p:blipFill rotWithShape="1">
          <a:blip r:embed="rId4">
            <a:alphaModFix/>
          </a:blip>
          <a:srcRect t="5434" b="5470"/>
          <a:stretch/>
        </p:blipFill>
        <p:spPr>
          <a:xfrm>
            <a:off x="1534275" y="3697000"/>
            <a:ext cx="1083624" cy="724101"/>
          </a:xfrm>
          <a:prstGeom prst="rect">
            <a:avLst/>
          </a:prstGeom>
          <a:noFill/>
          <a:ln w="28575" cap="flat" cmpd="sng">
            <a:solidFill>
              <a:srgbClr val="000000"/>
            </a:solidFill>
            <a:prstDash val="solid"/>
            <a:round/>
            <a:headEnd type="none" w="sm" len="sm"/>
            <a:tailEnd type="none" w="sm" len="sm"/>
          </a:ln>
        </p:spPr>
      </p:pic>
      <p:cxnSp>
        <p:nvCxnSpPr>
          <p:cNvPr id="407" name="Google Shape;407;p42"/>
          <p:cNvCxnSpPr/>
          <p:nvPr/>
        </p:nvCxnSpPr>
        <p:spPr>
          <a:xfrm rot="10800000">
            <a:off x="2716075" y="4059050"/>
            <a:ext cx="420600" cy="0"/>
          </a:xfrm>
          <a:prstGeom prst="straightConnector1">
            <a:avLst/>
          </a:prstGeom>
          <a:noFill/>
          <a:ln w="9525" cap="flat" cmpd="sng">
            <a:solidFill>
              <a:srgbClr val="000000"/>
            </a:solidFill>
            <a:prstDash val="solid"/>
            <a:round/>
            <a:headEnd type="none" w="med" len="med"/>
            <a:tailEnd type="triangle" w="med" len="med"/>
          </a:ln>
        </p:spPr>
      </p:cxnSp>
      <p:pic>
        <p:nvPicPr>
          <p:cNvPr id="408" name="Google Shape;408;p42"/>
          <p:cNvPicPr preferRelativeResize="0"/>
          <p:nvPr/>
        </p:nvPicPr>
        <p:blipFill rotWithShape="1">
          <a:blip r:embed="rId4">
            <a:alphaModFix/>
          </a:blip>
          <a:srcRect t="5434" b="5470"/>
          <a:stretch/>
        </p:blipFill>
        <p:spPr>
          <a:xfrm>
            <a:off x="3234850" y="3697000"/>
            <a:ext cx="1083624" cy="724101"/>
          </a:xfrm>
          <a:prstGeom prst="rect">
            <a:avLst/>
          </a:prstGeom>
          <a:noFill/>
          <a:ln w="28575" cap="flat" cmpd="sng">
            <a:solidFill>
              <a:srgbClr val="000000"/>
            </a:solidFill>
            <a:prstDash val="solid"/>
            <a:round/>
            <a:headEnd type="none" w="sm" len="sm"/>
            <a:tailEnd type="none" w="sm" len="sm"/>
          </a:ln>
        </p:spPr>
      </p:pic>
      <p:cxnSp>
        <p:nvCxnSpPr>
          <p:cNvPr id="409" name="Google Shape;409;p42"/>
          <p:cNvCxnSpPr/>
          <p:nvPr/>
        </p:nvCxnSpPr>
        <p:spPr>
          <a:xfrm rot="10800000">
            <a:off x="4416650" y="4059050"/>
            <a:ext cx="420600" cy="0"/>
          </a:xfrm>
          <a:prstGeom prst="straightConnector1">
            <a:avLst/>
          </a:prstGeom>
          <a:noFill/>
          <a:ln w="9525" cap="flat" cmpd="sng">
            <a:solidFill>
              <a:srgbClr val="000000"/>
            </a:solidFill>
            <a:prstDash val="solid"/>
            <a:round/>
            <a:headEnd type="none" w="med" len="med"/>
            <a:tailEnd type="triangle" w="med" len="med"/>
          </a:ln>
        </p:spPr>
      </p:cxnSp>
      <p:pic>
        <p:nvPicPr>
          <p:cNvPr id="410" name="Google Shape;410;p42"/>
          <p:cNvPicPr preferRelativeResize="0"/>
          <p:nvPr/>
        </p:nvPicPr>
        <p:blipFill rotWithShape="1">
          <a:blip r:embed="rId4">
            <a:alphaModFix/>
          </a:blip>
          <a:srcRect t="5434" b="5470"/>
          <a:stretch/>
        </p:blipFill>
        <p:spPr>
          <a:xfrm>
            <a:off x="4935425" y="3697000"/>
            <a:ext cx="1083624" cy="724101"/>
          </a:xfrm>
          <a:prstGeom prst="rect">
            <a:avLst/>
          </a:prstGeom>
          <a:noFill/>
          <a:ln w="28575" cap="flat" cmpd="sng">
            <a:solidFill>
              <a:srgbClr val="000000"/>
            </a:solidFill>
            <a:prstDash val="solid"/>
            <a:round/>
            <a:headEnd type="none" w="sm" len="sm"/>
            <a:tailEnd type="none" w="sm" len="sm"/>
          </a:ln>
        </p:spPr>
      </p:pic>
      <p:cxnSp>
        <p:nvCxnSpPr>
          <p:cNvPr id="411" name="Google Shape;411;p42"/>
          <p:cNvCxnSpPr/>
          <p:nvPr/>
        </p:nvCxnSpPr>
        <p:spPr>
          <a:xfrm rot="10800000">
            <a:off x="6141188" y="4059050"/>
            <a:ext cx="420600" cy="0"/>
          </a:xfrm>
          <a:prstGeom prst="straightConnector1">
            <a:avLst/>
          </a:prstGeom>
          <a:noFill/>
          <a:ln w="9525" cap="flat" cmpd="sng">
            <a:solidFill>
              <a:srgbClr val="000000"/>
            </a:solidFill>
            <a:prstDash val="solid"/>
            <a:round/>
            <a:headEnd type="none" w="med" len="med"/>
            <a:tailEnd type="triangle" w="med" len="med"/>
          </a:ln>
        </p:spPr>
      </p:cxnSp>
      <p:cxnSp>
        <p:nvCxnSpPr>
          <p:cNvPr id="412" name="Google Shape;412;p42"/>
          <p:cNvCxnSpPr/>
          <p:nvPr/>
        </p:nvCxnSpPr>
        <p:spPr>
          <a:xfrm rot="10800000">
            <a:off x="7363300" y="4059050"/>
            <a:ext cx="420600" cy="0"/>
          </a:xfrm>
          <a:prstGeom prst="straightConnector1">
            <a:avLst/>
          </a:prstGeom>
          <a:noFill/>
          <a:ln w="9525" cap="flat" cmpd="sng">
            <a:solidFill>
              <a:srgbClr val="000000"/>
            </a:solidFill>
            <a:prstDash val="solid"/>
            <a:round/>
            <a:headEnd type="none" w="med" len="med"/>
            <a:tailEnd type="triangle" w="med" len="med"/>
          </a:ln>
        </p:spPr>
      </p:cxnSp>
      <p:pic>
        <p:nvPicPr>
          <p:cNvPr id="413" name="Google Shape;413;p42"/>
          <p:cNvPicPr preferRelativeResize="0"/>
          <p:nvPr/>
        </p:nvPicPr>
        <p:blipFill rotWithShape="1">
          <a:blip r:embed="rId4">
            <a:alphaModFix/>
          </a:blip>
          <a:srcRect t="5434" b="5470"/>
          <a:stretch/>
        </p:blipFill>
        <p:spPr>
          <a:xfrm>
            <a:off x="7882075" y="3697000"/>
            <a:ext cx="1083624" cy="724101"/>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Blacklisting via Punitive Forking</a:t>
            </a:r>
            <a:endParaRPr/>
          </a:p>
        </p:txBody>
      </p:sp>
      <p:sp>
        <p:nvSpPr>
          <p:cNvPr id="419" name="Google Shape;419;p43"/>
          <p:cNvSpPr txBox="1">
            <a:spLocks noGrp="1"/>
          </p:cNvSpPr>
          <p:nvPr>
            <p:ph type="body" idx="1"/>
          </p:nvPr>
        </p:nvSpPr>
        <p:spPr>
          <a:xfrm>
            <a:off x="311700" y="1225225"/>
            <a:ext cx="8520600" cy="1742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Second strategy</a:t>
            </a:r>
            <a:r>
              <a:rPr lang="en"/>
              <a:t>:</a:t>
            </a:r>
            <a:endParaRPr/>
          </a:p>
          <a:p>
            <a:pPr marL="457200" lvl="0" indent="-342900" rtl="0">
              <a:spcBef>
                <a:spcPts val="0"/>
              </a:spcBef>
              <a:spcAft>
                <a:spcPts val="0"/>
              </a:spcAft>
              <a:buSzPts val="1800"/>
              <a:buChar char="●"/>
            </a:pPr>
            <a:r>
              <a:rPr lang="en"/>
              <a:t>Remember, you are China; you have &gt;51% of the network hashrate</a:t>
            </a:r>
            <a:endParaRPr/>
          </a:p>
          <a:p>
            <a:pPr marL="457200" lvl="0" indent="-342900" rtl="0">
              <a:spcBef>
                <a:spcPts val="0"/>
              </a:spcBef>
              <a:spcAft>
                <a:spcPts val="0"/>
              </a:spcAft>
              <a:buSzPts val="1800"/>
              <a:buChar char="●"/>
            </a:pPr>
            <a:r>
              <a:rPr lang="en"/>
              <a:t>Mandate that Chinese pools will refuse to work on a chain containing transactions spending from Gary Johnson's Bitcoin address</a:t>
            </a:r>
            <a:endParaRPr/>
          </a:p>
          <a:p>
            <a:pPr marL="457200" lvl="0" indent="-342900" rtl="0">
              <a:spcBef>
                <a:spcPts val="0"/>
              </a:spcBef>
              <a:spcAft>
                <a:spcPts val="0"/>
              </a:spcAft>
              <a:buSzPts val="1800"/>
              <a:buChar char="●"/>
            </a:pPr>
            <a:r>
              <a:rPr lang="en"/>
              <a:t>Announce this to the world</a:t>
            </a:r>
            <a:endParaRPr/>
          </a:p>
        </p:txBody>
      </p:sp>
      <p:cxnSp>
        <p:nvCxnSpPr>
          <p:cNvPr id="420" name="Google Shape;420;p43"/>
          <p:cNvCxnSpPr>
            <a:stCxn id="421" idx="1"/>
            <a:endCxn id="422"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423" name="Google Shape;423;p43"/>
          <p:cNvPicPr preferRelativeResize="0"/>
          <p:nvPr/>
        </p:nvPicPr>
        <p:blipFill>
          <a:blip r:embed="rId3">
            <a:alphaModFix/>
          </a:blip>
          <a:stretch>
            <a:fillRect/>
          </a:stretch>
        </p:blipFill>
        <p:spPr>
          <a:xfrm>
            <a:off x="4792879" y="3208175"/>
            <a:ext cx="489297" cy="622800"/>
          </a:xfrm>
          <a:prstGeom prst="rect">
            <a:avLst/>
          </a:prstGeom>
          <a:noFill/>
          <a:ln w="28575" cap="flat" cmpd="sng">
            <a:solidFill>
              <a:srgbClr val="000000"/>
            </a:solidFill>
            <a:prstDash val="solid"/>
            <a:round/>
            <a:headEnd type="none" w="sm" len="sm"/>
            <a:tailEnd type="none" w="sm" len="sm"/>
          </a:ln>
        </p:spPr>
      </p:pic>
      <p:pic>
        <p:nvPicPr>
          <p:cNvPr id="424" name="Google Shape;424;p43"/>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425" name="Google Shape;425;p43"/>
          <p:cNvCxnSpPr>
            <a:stCxn id="424" idx="1"/>
            <a:endCxn id="421"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426" name="Google Shape;426;p43"/>
          <p:cNvCxnSpPr>
            <a:stCxn id="427" idx="1"/>
            <a:endCxn id="424"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pic>
        <p:nvPicPr>
          <p:cNvPr id="428" name="Google Shape;428;p43"/>
          <p:cNvPicPr preferRelativeResize="0"/>
          <p:nvPr/>
        </p:nvPicPr>
        <p:blipFill rotWithShape="1">
          <a:blip r:embed="rId4">
            <a:alphaModFix/>
          </a:blip>
          <a:srcRect t="5434" b="5470"/>
          <a:stretch/>
        </p:blipFill>
        <p:spPr>
          <a:xfrm>
            <a:off x="4645011" y="4221632"/>
            <a:ext cx="811848" cy="542487"/>
          </a:xfrm>
          <a:prstGeom prst="rect">
            <a:avLst/>
          </a:prstGeom>
          <a:noFill/>
          <a:ln w="28575" cap="flat" cmpd="sng">
            <a:solidFill>
              <a:srgbClr val="000000"/>
            </a:solidFill>
            <a:prstDash val="solid"/>
            <a:round/>
            <a:headEnd type="none" w="sm" len="sm"/>
            <a:tailEnd type="none" w="sm" len="sm"/>
          </a:ln>
        </p:spPr>
      </p:pic>
      <p:cxnSp>
        <p:nvCxnSpPr>
          <p:cNvPr id="429" name="Google Shape;429;p43"/>
          <p:cNvCxnSpPr>
            <a:stCxn id="423" idx="1"/>
            <a:endCxn id="427" idx="3"/>
          </p:cNvCxnSpPr>
          <p:nvPr/>
        </p:nvCxnSpPr>
        <p:spPr>
          <a:xfrm rot="10800000">
            <a:off x="43305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421" name="Google Shape;421;p43"/>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22" name="Google Shape;422;p43"/>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427" name="Google Shape;427;p43"/>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0" name="Google Shape;430;p43"/>
          <p:cNvCxnSpPr>
            <a:stCxn id="428" idx="1"/>
          </p:cNvCxnSpPr>
          <p:nvPr/>
        </p:nvCxnSpPr>
        <p:spPr>
          <a:xfrm rot="10800000">
            <a:off x="4368111" y="3837976"/>
            <a:ext cx="276900" cy="65490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Punitive Forking</a:t>
            </a:r>
            <a:endParaRPr/>
          </a:p>
        </p:txBody>
      </p:sp>
      <p:sp>
        <p:nvSpPr>
          <p:cNvPr id="436" name="Google Shape;436;p44"/>
          <p:cNvSpPr txBox="1">
            <a:spLocks noGrp="1"/>
          </p:cNvSpPr>
          <p:nvPr>
            <p:ph type="body" idx="1"/>
          </p:nvPr>
        </p:nvSpPr>
        <p:spPr>
          <a:xfrm>
            <a:off x="311700" y="1225225"/>
            <a:ext cx="8520600" cy="17421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If non-Chinese miners include a transaction from Johnson in a block, China will fork and create a longer proof of work chain</a:t>
            </a:r>
            <a:endParaRPr/>
          </a:p>
          <a:p>
            <a:pPr marL="457200" lvl="0" indent="-342900" rtl="0">
              <a:spcBef>
                <a:spcPts val="0"/>
              </a:spcBef>
              <a:spcAft>
                <a:spcPts val="0"/>
              </a:spcAft>
              <a:buSzPts val="1800"/>
              <a:buChar char="●"/>
            </a:pPr>
            <a:r>
              <a:rPr lang="en"/>
              <a:t>Block containing Johnson's transaction now invalidated, can never be published</a:t>
            </a:r>
            <a:endParaRPr/>
          </a:p>
        </p:txBody>
      </p:sp>
      <p:cxnSp>
        <p:nvCxnSpPr>
          <p:cNvPr id="437" name="Google Shape;437;p44"/>
          <p:cNvCxnSpPr>
            <a:stCxn id="438" idx="1"/>
            <a:endCxn id="439"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440" name="Google Shape;440;p44"/>
          <p:cNvPicPr preferRelativeResize="0"/>
          <p:nvPr/>
        </p:nvPicPr>
        <p:blipFill>
          <a:blip r:embed="rId3">
            <a:alphaModFix/>
          </a:blip>
          <a:stretch>
            <a:fillRect/>
          </a:stretch>
        </p:blipFill>
        <p:spPr>
          <a:xfrm>
            <a:off x="4792879" y="3208175"/>
            <a:ext cx="489297" cy="622800"/>
          </a:xfrm>
          <a:prstGeom prst="rect">
            <a:avLst/>
          </a:prstGeom>
          <a:noFill/>
          <a:ln w="28575" cap="flat" cmpd="sng">
            <a:solidFill>
              <a:srgbClr val="000000"/>
            </a:solidFill>
            <a:prstDash val="solid"/>
            <a:round/>
            <a:headEnd type="none" w="sm" len="sm"/>
            <a:tailEnd type="none" w="sm" len="sm"/>
          </a:ln>
        </p:spPr>
      </p:pic>
      <p:pic>
        <p:nvPicPr>
          <p:cNvPr id="441" name="Google Shape;441;p44"/>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442" name="Google Shape;442;p44"/>
          <p:cNvCxnSpPr>
            <a:stCxn id="441" idx="1"/>
            <a:endCxn id="438"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443" name="Google Shape;443;p44"/>
          <p:cNvCxnSpPr>
            <a:stCxn id="444" idx="1"/>
            <a:endCxn id="441"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pic>
        <p:nvPicPr>
          <p:cNvPr id="445" name="Google Shape;445;p44"/>
          <p:cNvPicPr preferRelativeResize="0"/>
          <p:nvPr/>
        </p:nvPicPr>
        <p:blipFill rotWithShape="1">
          <a:blip r:embed="rId4">
            <a:alphaModFix/>
          </a:blip>
          <a:srcRect t="5434" b="5470"/>
          <a:stretch/>
        </p:blipFill>
        <p:spPr>
          <a:xfrm>
            <a:off x="4645011" y="4221632"/>
            <a:ext cx="811848" cy="542487"/>
          </a:xfrm>
          <a:prstGeom prst="rect">
            <a:avLst/>
          </a:prstGeom>
          <a:noFill/>
          <a:ln w="28575" cap="flat" cmpd="sng">
            <a:solidFill>
              <a:srgbClr val="000000"/>
            </a:solidFill>
            <a:prstDash val="solid"/>
            <a:round/>
            <a:headEnd type="none" w="sm" len="sm"/>
            <a:tailEnd type="none" w="sm" len="sm"/>
          </a:ln>
        </p:spPr>
      </p:pic>
      <p:cxnSp>
        <p:nvCxnSpPr>
          <p:cNvPr id="446" name="Google Shape;446;p44"/>
          <p:cNvCxnSpPr>
            <a:stCxn id="440" idx="1"/>
            <a:endCxn id="444" idx="3"/>
          </p:cNvCxnSpPr>
          <p:nvPr/>
        </p:nvCxnSpPr>
        <p:spPr>
          <a:xfrm rot="10800000">
            <a:off x="43305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438" name="Google Shape;438;p44"/>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39" name="Google Shape;439;p44"/>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444" name="Google Shape;444;p44"/>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47" name="Google Shape;447;p44"/>
          <p:cNvPicPr preferRelativeResize="0"/>
          <p:nvPr/>
        </p:nvPicPr>
        <p:blipFill rotWithShape="1">
          <a:blip r:embed="rId4">
            <a:alphaModFix/>
          </a:blip>
          <a:srcRect t="5434" b="5470"/>
          <a:stretch/>
        </p:blipFill>
        <p:spPr>
          <a:xfrm>
            <a:off x="5744536" y="4221632"/>
            <a:ext cx="811848" cy="542487"/>
          </a:xfrm>
          <a:prstGeom prst="rect">
            <a:avLst/>
          </a:prstGeom>
          <a:noFill/>
          <a:ln w="28575" cap="flat" cmpd="sng">
            <a:solidFill>
              <a:srgbClr val="000000"/>
            </a:solidFill>
            <a:prstDash val="solid"/>
            <a:round/>
            <a:headEnd type="none" w="sm" len="sm"/>
            <a:tailEnd type="none" w="sm" len="sm"/>
          </a:ln>
        </p:spPr>
      </p:pic>
      <p:cxnSp>
        <p:nvCxnSpPr>
          <p:cNvPr id="448" name="Google Shape;448;p44"/>
          <p:cNvCxnSpPr>
            <a:stCxn id="447" idx="1"/>
            <a:endCxn id="445" idx="3"/>
          </p:cNvCxnSpPr>
          <p:nvPr/>
        </p:nvCxnSpPr>
        <p:spPr>
          <a:xfrm rot="10800000">
            <a:off x="5456836" y="4492876"/>
            <a:ext cx="287700" cy="0"/>
          </a:xfrm>
          <a:prstGeom prst="straightConnector1">
            <a:avLst/>
          </a:prstGeom>
          <a:noFill/>
          <a:ln w="9525" cap="flat" cmpd="sng">
            <a:solidFill>
              <a:srgbClr val="000000"/>
            </a:solidFill>
            <a:prstDash val="solid"/>
            <a:round/>
            <a:headEnd type="none" w="med" len="med"/>
            <a:tailEnd type="triangle" w="med" len="med"/>
          </a:ln>
        </p:spPr>
      </p:cxnSp>
      <p:cxnSp>
        <p:nvCxnSpPr>
          <p:cNvPr id="449" name="Google Shape;449;p44"/>
          <p:cNvCxnSpPr>
            <a:stCxn id="445" idx="1"/>
          </p:cNvCxnSpPr>
          <p:nvPr/>
        </p:nvCxnSpPr>
        <p:spPr>
          <a:xfrm rot="10800000">
            <a:off x="4368111" y="3837976"/>
            <a:ext cx="276900" cy="654900"/>
          </a:xfrm>
          <a:prstGeom prst="straightConnector1">
            <a:avLst/>
          </a:prstGeom>
          <a:noFill/>
          <a:ln w="9525" cap="flat" cmpd="sng">
            <a:solidFill>
              <a:srgbClr val="000000"/>
            </a:solidFill>
            <a:prstDash val="solid"/>
            <a:round/>
            <a:headEnd type="none" w="med" len="med"/>
            <a:tailEnd type="triangle" w="med" len="med"/>
          </a:ln>
        </p:spPr>
      </p:cxnSp>
      <p:sp>
        <p:nvSpPr>
          <p:cNvPr id="450" name="Google Shape;450;p44"/>
          <p:cNvSpPr/>
          <p:nvPr/>
        </p:nvSpPr>
        <p:spPr>
          <a:xfrm>
            <a:off x="5744513"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51" name="Google Shape;451;p44"/>
          <p:cNvCxnSpPr/>
          <p:nvPr/>
        </p:nvCxnSpPr>
        <p:spPr>
          <a:xfrm rot="10800000">
            <a:off x="52821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452" name="Google Shape;452;p44"/>
          <p:cNvSpPr/>
          <p:nvPr/>
        </p:nvSpPr>
        <p:spPr>
          <a:xfrm>
            <a:off x="7895488" y="328557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53" name="Google Shape;453;p44"/>
          <p:cNvCxnSpPr/>
          <p:nvPr/>
        </p:nvCxnSpPr>
        <p:spPr>
          <a:xfrm flipH="1">
            <a:off x="7542184" y="3556876"/>
            <a:ext cx="353400" cy="579300"/>
          </a:xfrm>
          <a:prstGeom prst="straightConnector1">
            <a:avLst/>
          </a:prstGeom>
          <a:noFill/>
          <a:ln w="9525" cap="flat" cmpd="sng">
            <a:solidFill>
              <a:srgbClr val="000000"/>
            </a:solidFill>
            <a:prstDash val="solid"/>
            <a:round/>
            <a:headEnd type="none" w="med" len="med"/>
            <a:tailEnd type="triangle" w="med" len="med"/>
          </a:ln>
        </p:spPr>
      </p:cxnSp>
      <p:cxnSp>
        <p:nvCxnSpPr>
          <p:cNvPr id="454" name="Google Shape;454;p44"/>
          <p:cNvCxnSpPr/>
          <p:nvPr/>
        </p:nvCxnSpPr>
        <p:spPr>
          <a:xfrm>
            <a:off x="4657725" y="30453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455" name="Google Shape;455;p44"/>
          <p:cNvCxnSpPr/>
          <p:nvPr/>
        </p:nvCxnSpPr>
        <p:spPr>
          <a:xfrm flipH="1">
            <a:off x="4684550" y="30940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456" name="Google Shape;456;p44"/>
          <p:cNvCxnSpPr/>
          <p:nvPr/>
        </p:nvCxnSpPr>
        <p:spPr>
          <a:xfrm>
            <a:off x="5595938" y="30453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457" name="Google Shape;457;p44"/>
          <p:cNvCxnSpPr/>
          <p:nvPr/>
        </p:nvCxnSpPr>
        <p:spPr>
          <a:xfrm flipH="1">
            <a:off x="5622763" y="3094025"/>
            <a:ext cx="759600" cy="925800"/>
          </a:xfrm>
          <a:prstGeom prst="straightConnector1">
            <a:avLst/>
          </a:prstGeom>
          <a:noFill/>
          <a:ln w="19050" cap="flat" cmpd="sng">
            <a:solidFill>
              <a:srgbClr val="FF0000"/>
            </a:solidFill>
            <a:prstDash val="solid"/>
            <a:round/>
            <a:headEnd type="none" w="med" len="med"/>
            <a:tailEnd type="none" w="med" len="med"/>
          </a:ln>
        </p:spPr>
      </p:cxnSp>
      <p:pic>
        <p:nvPicPr>
          <p:cNvPr id="458" name="Google Shape;458;p44"/>
          <p:cNvPicPr preferRelativeResize="0"/>
          <p:nvPr/>
        </p:nvPicPr>
        <p:blipFill rotWithShape="1">
          <a:blip r:embed="rId4">
            <a:alphaModFix/>
          </a:blip>
          <a:srcRect t="5434" b="5470"/>
          <a:stretch/>
        </p:blipFill>
        <p:spPr>
          <a:xfrm>
            <a:off x="6875536" y="4221632"/>
            <a:ext cx="811848" cy="542487"/>
          </a:xfrm>
          <a:prstGeom prst="rect">
            <a:avLst/>
          </a:prstGeom>
          <a:noFill/>
          <a:ln w="28575" cap="flat" cmpd="sng">
            <a:solidFill>
              <a:srgbClr val="000000"/>
            </a:solidFill>
            <a:prstDash val="solid"/>
            <a:round/>
            <a:headEnd type="none" w="sm" len="sm"/>
            <a:tailEnd type="none" w="sm" len="sm"/>
          </a:ln>
        </p:spPr>
      </p:pic>
      <p:cxnSp>
        <p:nvCxnSpPr>
          <p:cNvPr id="459" name="Google Shape;459;p44"/>
          <p:cNvCxnSpPr>
            <a:stCxn id="458" idx="1"/>
          </p:cNvCxnSpPr>
          <p:nvPr/>
        </p:nvCxnSpPr>
        <p:spPr>
          <a:xfrm rot="10800000">
            <a:off x="6587836" y="4492876"/>
            <a:ext cx="287700" cy="0"/>
          </a:xfrm>
          <a:prstGeom prst="straightConnector1">
            <a:avLst/>
          </a:prstGeom>
          <a:noFill/>
          <a:ln w="9525" cap="flat" cmpd="sng">
            <a:solidFill>
              <a:srgbClr val="000000"/>
            </a:solidFill>
            <a:prstDash val="solid"/>
            <a:round/>
            <a:headEnd type="none" w="med" len="med"/>
            <a:tailEnd type="triangle" w="med" len="med"/>
          </a:ln>
        </p:spPr>
      </p:cxnSp>
      <p:sp>
        <p:nvSpPr>
          <p:cNvPr id="460" name="Google Shape;460;p44"/>
          <p:cNvSpPr/>
          <p:nvPr/>
        </p:nvSpPr>
        <p:spPr>
          <a:xfrm>
            <a:off x="8591888" y="328557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61" name="Google Shape;461;p44"/>
          <p:cNvCxnSpPr/>
          <p:nvPr/>
        </p:nvCxnSpPr>
        <p:spPr>
          <a:xfrm rot="10800000">
            <a:off x="8384854" y="3556925"/>
            <a:ext cx="207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Punitive Forking</a:t>
            </a:r>
            <a:endParaRPr/>
          </a:p>
        </p:txBody>
      </p:sp>
      <p:sp>
        <p:nvSpPr>
          <p:cNvPr id="467" name="Google Shape;467;p45"/>
          <p:cNvSpPr txBox="1">
            <a:spLocks noGrp="1"/>
          </p:cNvSpPr>
          <p:nvPr>
            <p:ph type="body" idx="1"/>
          </p:nvPr>
        </p:nvSpPr>
        <p:spPr>
          <a:xfrm>
            <a:off x="311700" y="1225225"/>
            <a:ext cx="8520600" cy="17421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Non-Chinese miners eventually stop trying to include Johnson's transactions when mining blocks, since they know that their block will be invalidated by Chinese miners when they do</a:t>
            </a:r>
            <a:endParaRPr/>
          </a:p>
          <a:p>
            <a:pPr marL="0" lvl="0" indent="0" rtl="0">
              <a:spcBef>
                <a:spcPts val="1000"/>
              </a:spcBef>
              <a:spcAft>
                <a:spcPts val="0"/>
              </a:spcAft>
              <a:buClr>
                <a:srgbClr val="000000"/>
              </a:buClr>
              <a:buSzPts val="1100"/>
              <a:buFont typeface="Arial"/>
              <a:buNone/>
            </a:pPr>
            <a:r>
              <a:rPr lang="en"/>
              <a:t>We have now shown how a 51% majority can prevent anyone from accessing their funds. This is called </a:t>
            </a:r>
            <a:r>
              <a:rPr lang="en" b="1"/>
              <a:t>punitive forking.</a:t>
            </a:r>
            <a:endParaRPr/>
          </a:p>
          <a:p>
            <a:pPr marL="457200" lvl="0" indent="-342900" rtl="0">
              <a:spcBef>
                <a:spcPts val="1000"/>
              </a:spcBef>
              <a:spcAft>
                <a:spcPts val="0"/>
              </a:spcAft>
              <a:buSzPts val="1800"/>
              <a:buChar char="●"/>
            </a:pPr>
            <a:endParaRPr/>
          </a:p>
        </p:txBody>
      </p:sp>
      <p:cxnSp>
        <p:nvCxnSpPr>
          <p:cNvPr id="468" name="Google Shape;468;p45"/>
          <p:cNvCxnSpPr>
            <a:stCxn id="469" idx="1"/>
            <a:endCxn id="470"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471" name="Google Shape;471;p45"/>
          <p:cNvPicPr preferRelativeResize="0"/>
          <p:nvPr/>
        </p:nvPicPr>
        <p:blipFill>
          <a:blip r:embed="rId3">
            <a:alphaModFix/>
          </a:blip>
          <a:stretch>
            <a:fillRect/>
          </a:stretch>
        </p:blipFill>
        <p:spPr>
          <a:xfrm>
            <a:off x="4849429" y="4108900"/>
            <a:ext cx="489297" cy="622800"/>
          </a:xfrm>
          <a:prstGeom prst="rect">
            <a:avLst/>
          </a:prstGeom>
          <a:noFill/>
          <a:ln w="28575" cap="flat" cmpd="sng">
            <a:solidFill>
              <a:srgbClr val="000000"/>
            </a:solidFill>
            <a:prstDash val="solid"/>
            <a:round/>
            <a:headEnd type="none" w="sm" len="sm"/>
            <a:tailEnd type="none" w="sm" len="sm"/>
          </a:ln>
        </p:spPr>
      </p:pic>
      <p:pic>
        <p:nvPicPr>
          <p:cNvPr id="472" name="Google Shape;472;p45"/>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473" name="Google Shape;473;p45"/>
          <p:cNvCxnSpPr>
            <a:stCxn id="472" idx="1"/>
            <a:endCxn id="469"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474" name="Google Shape;474;p45"/>
          <p:cNvCxnSpPr>
            <a:stCxn id="475" idx="1"/>
            <a:endCxn id="472"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sp>
        <p:nvSpPr>
          <p:cNvPr id="469" name="Google Shape;469;p45"/>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70" name="Google Shape;470;p45"/>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475" name="Google Shape;475;p45"/>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76" name="Google Shape;476;p45"/>
          <p:cNvCxnSpPr/>
          <p:nvPr/>
        </p:nvCxnSpPr>
        <p:spPr>
          <a:xfrm>
            <a:off x="4714275" y="3946050"/>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477" name="Google Shape;477;p45"/>
          <p:cNvCxnSpPr/>
          <p:nvPr/>
        </p:nvCxnSpPr>
        <p:spPr>
          <a:xfrm flipH="1">
            <a:off x="4741100" y="3994750"/>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478" name="Google Shape;478;p45"/>
          <p:cNvCxnSpPr>
            <a:stCxn id="471" idx="1"/>
          </p:cNvCxnSpPr>
          <p:nvPr/>
        </p:nvCxnSpPr>
        <p:spPr>
          <a:xfrm rot="10800000">
            <a:off x="4452829" y="3870700"/>
            <a:ext cx="396600" cy="549600"/>
          </a:xfrm>
          <a:prstGeom prst="straightConnector1">
            <a:avLst/>
          </a:prstGeom>
          <a:noFill/>
          <a:ln w="9525" cap="flat" cmpd="sng">
            <a:solidFill>
              <a:srgbClr val="000000"/>
            </a:solidFill>
            <a:prstDash val="solid"/>
            <a:round/>
            <a:headEnd type="none" w="med" len="med"/>
            <a:tailEnd type="triangle" w="med" len="med"/>
          </a:ln>
        </p:spPr>
      </p:cxnSp>
      <p:sp>
        <p:nvSpPr>
          <p:cNvPr id="479" name="Google Shape;479;p45"/>
          <p:cNvSpPr/>
          <p:nvPr/>
        </p:nvSpPr>
        <p:spPr>
          <a:xfrm>
            <a:off x="4732113"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80" name="Google Shape;480;p45"/>
          <p:cNvCxnSpPr>
            <a:endCxn id="475" idx="3"/>
          </p:cNvCxnSpPr>
          <p:nvPr/>
        </p:nvCxnSpPr>
        <p:spPr>
          <a:xfrm rot="10800000">
            <a:off x="4330513" y="3519645"/>
            <a:ext cx="401400" cy="0"/>
          </a:xfrm>
          <a:prstGeom prst="straightConnector1">
            <a:avLst/>
          </a:prstGeom>
          <a:noFill/>
          <a:ln w="9525" cap="flat" cmpd="sng">
            <a:solidFill>
              <a:srgbClr val="000000"/>
            </a:solidFill>
            <a:prstDash val="solid"/>
            <a:round/>
            <a:headEnd type="none" w="med" len="med"/>
            <a:tailEnd type="triangle" w="med" len="med"/>
          </a:ln>
        </p:spPr>
      </p:cxnSp>
      <p:sp>
        <p:nvSpPr>
          <p:cNvPr id="481" name="Google Shape;481;p45"/>
          <p:cNvSpPr/>
          <p:nvPr/>
        </p:nvSpPr>
        <p:spPr>
          <a:xfrm>
            <a:off x="5635463" y="3237082"/>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82" name="Google Shape;482;p45"/>
          <p:cNvCxnSpPr/>
          <p:nvPr/>
        </p:nvCxnSpPr>
        <p:spPr>
          <a:xfrm rot="10800000">
            <a:off x="5234075" y="3508413"/>
            <a:ext cx="401400" cy="0"/>
          </a:xfrm>
          <a:prstGeom prst="straightConnector1">
            <a:avLst/>
          </a:prstGeom>
          <a:noFill/>
          <a:ln w="9525" cap="flat" cmpd="sng">
            <a:solidFill>
              <a:srgbClr val="000000"/>
            </a:solidFill>
            <a:prstDash val="solid"/>
            <a:round/>
            <a:headEnd type="none" w="med" len="med"/>
            <a:tailEnd type="triangle" w="med" len="med"/>
          </a:ln>
        </p:spPr>
      </p:cxnSp>
      <p:pic>
        <p:nvPicPr>
          <p:cNvPr id="483" name="Google Shape;483;p45"/>
          <p:cNvPicPr preferRelativeResize="0"/>
          <p:nvPr/>
        </p:nvPicPr>
        <p:blipFill rotWithShape="1">
          <a:blip r:embed="rId4">
            <a:alphaModFix/>
          </a:blip>
          <a:srcRect t="5434" b="5470"/>
          <a:stretch/>
        </p:blipFill>
        <p:spPr>
          <a:xfrm>
            <a:off x="6589563" y="3237182"/>
            <a:ext cx="811848" cy="542487"/>
          </a:xfrm>
          <a:prstGeom prst="rect">
            <a:avLst/>
          </a:prstGeom>
          <a:noFill/>
          <a:ln w="28575" cap="flat" cmpd="sng">
            <a:solidFill>
              <a:srgbClr val="000000"/>
            </a:solidFill>
            <a:prstDash val="solid"/>
            <a:round/>
            <a:headEnd type="none" w="sm" len="sm"/>
            <a:tailEnd type="none" w="sm" len="sm"/>
          </a:ln>
        </p:spPr>
      </p:pic>
      <p:cxnSp>
        <p:nvCxnSpPr>
          <p:cNvPr id="484" name="Google Shape;484;p45"/>
          <p:cNvCxnSpPr>
            <a:stCxn id="483" idx="1"/>
          </p:cNvCxnSpPr>
          <p:nvPr/>
        </p:nvCxnSpPr>
        <p:spPr>
          <a:xfrm rot="10800000">
            <a:off x="6124863" y="3508426"/>
            <a:ext cx="464700" cy="0"/>
          </a:xfrm>
          <a:prstGeom prst="straightConnector1">
            <a:avLst/>
          </a:prstGeom>
          <a:noFill/>
          <a:ln w="9525" cap="flat" cmpd="sng">
            <a:solidFill>
              <a:srgbClr val="000000"/>
            </a:solidFill>
            <a:prstDash val="solid"/>
            <a:round/>
            <a:headEnd type="none" w="med" len="med"/>
            <a:tailEnd type="triangle" w="med" len="med"/>
          </a:ln>
        </p:spPr>
      </p:cxnSp>
      <p:sp>
        <p:nvSpPr>
          <p:cNvPr id="485" name="Google Shape;485;p45"/>
          <p:cNvSpPr/>
          <p:nvPr/>
        </p:nvSpPr>
        <p:spPr>
          <a:xfrm>
            <a:off x="7831113" y="3237082"/>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86" name="Google Shape;486;p45"/>
          <p:cNvCxnSpPr/>
          <p:nvPr/>
        </p:nvCxnSpPr>
        <p:spPr>
          <a:xfrm rot="10800000">
            <a:off x="7429725" y="3508413"/>
            <a:ext cx="4014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6"/>
          <p:cNvSpPr txBox="1">
            <a:spLocks noGrp="1"/>
          </p:cNvSpPr>
          <p:nvPr>
            <p:ph type="body" idx="1"/>
          </p:nvPr>
        </p:nvSpPr>
        <p:spPr>
          <a:xfrm>
            <a:off x="311700" y="1225225"/>
            <a:ext cx="8520600" cy="191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700"/>
              <a:t>Punitive forking doesn't work unless you have &gt;51% of hashpower. Is there another way? Yes! Called </a:t>
            </a:r>
            <a:r>
              <a:rPr lang="en" sz="1700" b="1"/>
              <a:t>Feather Forking</a:t>
            </a:r>
            <a:endParaRPr sz="1700" b="1"/>
          </a:p>
          <a:p>
            <a:pPr marL="457200" lvl="0" indent="-336550" rtl="0">
              <a:spcBef>
                <a:spcPts val="0"/>
              </a:spcBef>
              <a:spcAft>
                <a:spcPts val="0"/>
              </a:spcAft>
              <a:buSzPts val="1700"/>
              <a:buChar char="●"/>
            </a:pPr>
            <a:r>
              <a:rPr lang="en" sz="1700"/>
              <a:t>New strategy: Announce that you will </a:t>
            </a:r>
            <a:r>
              <a:rPr lang="en" sz="1700" b="1"/>
              <a:t>attempt</a:t>
            </a:r>
            <a:r>
              <a:rPr lang="en" sz="1700"/>
              <a:t> to fork if you see a block from Gary Johnson, but you will give up after a while</a:t>
            </a:r>
            <a:endParaRPr sz="1700"/>
          </a:p>
          <a:p>
            <a:pPr marL="914400" lvl="1" indent="-336550" rtl="0">
              <a:spcBef>
                <a:spcPts val="0"/>
              </a:spcBef>
              <a:spcAft>
                <a:spcPts val="0"/>
              </a:spcAft>
              <a:buSzPts val="1700"/>
              <a:buChar char="○"/>
            </a:pPr>
            <a:r>
              <a:rPr lang="en" sz="1700"/>
              <a:t>As opposed to attempting to fork forever; doesn't work without &gt;51%</a:t>
            </a:r>
            <a:endParaRPr sz="1700"/>
          </a:p>
          <a:p>
            <a:pPr marL="457200" lvl="0" indent="-336550" rtl="0">
              <a:spcBef>
                <a:spcPts val="0"/>
              </a:spcBef>
              <a:spcAft>
                <a:spcPts val="0"/>
              </a:spcAft>
              <a:buSzPts val="1700"/>
              <a:buChar char="●"/>
            </a:pPr>
            <a:r>
              <a:rPr lang="en" sz="1700"/>
              <a:t>Ex. Give up after block with Johnson's tx contains </a:t>
            </a:r>
            <a:r>
              <a:rPr lang="en" sz="1700" b="1"/>
              <a:t>k</a:t>
            </a:r>
            <a:r>
              <a:rPr lang="en" sz="1700"/>
              <a:t> confirmations</a:t>
            </a:r>
            <a:endParaRPr sz="1700"/>
          </a:p>
        </p:txBody>
      </p:sp>
      <p:sp>
        <p:nvSpPr>
          <p:cNvPr id="492" name="Google Shape;492;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Feather Forking</a:t>
            </a:r>
            <a:endParaRPr/>
          </a:p>
        </p:txBody>
      </p:sp>
      <p:cxnSp>
        <p:nvCxnSpPr>
          <p:cNvPr id="493" name="Google Shape;493;p46"/>
          <p:cNvCxnSpPr>
            <a:stCxn id="494" idx="1"/>
            <a:endCxn id="495"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496" name="Google Shape;496;p46"/>
          <p:cNvPicPr preferRelativeResize="0"/>
          <p:nvPr/>
        </p:nvPicPr>
        <p:blipFill>
          <a:blip r:embed="rId3">
            <a:alphaModFix/>
          </a:blip>
          <a:stretch>
            <a:fillRect/>
          </a:stretch>
        </p:blipFill>
        <p:spPr>
          <a:xfrm>
            <a:off x="4792879" y="3208175"/>
            <a:ext cx="489297" cy="622800"/>
          </a:xfrm>
          <a:prstGeom prst="rect">
            <a:avLst/>
          </a:prstGeom>
          <a:noFill/>
          <a:ln w="28575" cap="flat" cmpd="sng">
            <a:solidFill>
              <a:srgbClr val="000000"/>
            </a:solidFill>
            <a:prstDash val="solid"/>
            <a:round/>
            <a:headEnd type="none" w="sm" len="sm"/>
            <a:tailEnd type="none" w="sm" len="sm"/>
          </a:ln>
        </p:spPr>
      </p:pic>
      <p:pic>
        <p:nvPicPr>
          <p:cNvPr id="497" name="Google Shape;497;p46"/>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498" name="Google Shape;498;p46"/>
          <p:cNvCxnSpPr>
            <a:stCxn id="497" idx="1"/>
            <a:endCxn id="494"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499" name="Google Shape;499;p46"/>
          <p:cNvCxnSpPr>
            <a:stCxn id="500" idx="1"/>
            <a:endCxn id="497"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pic>
        <p:nvPicPr>
          <p:cNvPr id="501" name="Google Shape;501;p46"/>
          <p:cNvPicPr preferRelativeResize="0"/>
          <p:nvPr/>
        </p:nvPicPr>
        <p:blipFill rotWithShape="1">
          <a:blip r:embed="rId4">
            <a:alphaModFix/>
          </a:blip>
          <a:srcRect t="5434" b="5470"/>
          <a:stretch/>
        </p:blipFill>
        <p:spPr>
          <a:xfrm>
            <a:off x="4645011" y="4221632"/>
            <a:ext cx="811848" cy="542487"/>
          </a:xfrm>
          <a:prstGeom prst="rect">
            <a:avLst/>
          </a:prstGeom>
          <a:noFill/>
          <a:ln w="28575" cap="flat" cmpd="sng">
            <a:solidFill>
              <a:srgbClr val="000000"/>
            </a:solidFill>
            <a:prstDash val="solid"/>
            <a:round/>
            <a:headEnd type="none" w="sm" len="sm"/>
            <a:tailEnd type="none" w="sm" len="sm"/>
          </a:ln>
        </p:spPr>
      </p:pic>
      <p:cxnSp>
        <p:nvCxnSpPr>
          <p:cNvPr id="502" name="Google Shape;502;p46"/>
          <p:cNvCxnSpPr>
            <a:stCxn id="496" idx="1"/>
            <a:endCxn id="500" idx="3"/>
          </p:cNvCxnSpPr>
          <p:nvPr/>
        </p:nvCxnSpPr>
        <p:spPr>
          <a:xfrm rot="10800000">
            <a:off x="43305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494" name="Google Shape;494;p46"/>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95" name="Google Shape;495;p46"/>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500" name="Google Shape;500;p46"/>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03" name="Google Shape;503;p46"/>
          <p:cNvPicPr preferRelativeResize="0"/>
          <p:nvPr/>
        </p:nvPicPr>
        <p:blipFill rotWithShape="1">
          <a:blip r:embed="rId4">
            <a:alphaModFix/>
          </a:blip>
          <a:srcRect t="5434" b="5470"/>
          <a:stretch/>
        </p:blipFill>
        <p:spPr>
          <a:xfrm>
            <a:off x="5744536" y="4221632"/>
            <a:ext cx="811848" cy="542487"/>
          </a:xfrm>
          <a:prstGeom prst="rect">
            <a:avLst/>
          </a:prstGeom>
          <a:noFill/>
          <a:ln w="28575" cap="flat" cmpd="sng">
            <a:solidFill>
              <a:srgbClr val="000000"/>
            </a:solidFill>
            <a:prstDash val="solid"/>
            <a:round/>
            <a:headEnd type="none" w="sm" len="sm"/>
            <a:tailEnd type="none" w="sm" len="sm"/>
          </a:ln>
        </p:spPr>
      </p:pic>
      <p:cxnSp>
        <p:nvCxnSpPr>
          <p:cNvPr id="504" name="Google Shape;504;p46"/>
          <p:cNvCxnSpPr>
            <a:stCxn id="503" idx="1"/>
            <a:endCxn id="501" idx="3"/>
          </p:cNvCxnSpPr>
          <p:nvPr/>
        </p:nvCxnSpPr>
        <p:spPr>
          <a:xfrm rot="10800000">
            <a:off x="5456836" y="4492876"/>
            <a:ext cx="287700" cy="0"/>
          </a:xfrm>
          <a:prstGeom prst="straightConnector1">
            <a:avLst/>
          </a:prstGeom>
          <a:noFill/>
          <a:ln w="9525" cap="flat" cmpd="sng">
            <a:solidFill>
              <a:srgbClr val="000000"/>
            </a:solidFill>
            <a:prstDash val="solid"/>
            <a:round/>
            <a:headEnd type="none" w="med" len="med"/>
            <a:tailEnd type="triangle" w="med" len="med"/>
          </a:ln>
        </p:spPr>
      </p:cxnSp>
      <p:cxnSp>
        <p:nvCxnSpPr>
          <p:cNvPr id="505" name="Google Shape;505;p46"/>
          <p:cNvCxnSpPr>
            <a:stCxn id="501" idx="1"/>
          </p:cNvCxnSpPr>
          <p:nvPr/>
        </p:nvCxnSpPr>
        <p:spPr>
          <a:xfrm rot="10800000">
            <a:off x="4368111" y="3837976"/>
            <a:ext cx="276900" cy="654900"/>
          </a:xfrm>
          <a:prstGeom prst="straightConnector1">
            <a:avLst/>
          </a:prstGeom>
          <a:noFill/>
          <a:ln w="9525" cap="flat" cmpd="sng">
            <a:solidFill>
              <a:srgbClr val="000000"/>
            </a:solidFill>
            <a:prstDash val="solid"/>
            <a:round/>
            <a:headEnd type="none" w="med" len="med"/>
            <a:tailEnd type="triangle" w="med" len="med"/>
          </a:ln>
        </p:spPr>
      </p:cxnSp>
      <p:sp>
        <p:nvSpPr>
          <p:cNvPr id="506" name="Google Shape;506;p46"/>
          <p:cNvSpPr/>
          <p:nvPr/>
        </p:nvSpPr>
        <p:spPr>
          <a:xfrm>
            <a:off x="5744513"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07" name="Google Shape;507;p46"/>
          <p:cNvCxnSpPr/>
          <p:nvPr/>
        </p:nvCxnSpPr>
        <p:spPr>
          <a:xfrm rot="10800000">
            <a:off x="5282179" y="3519575"/>
            <a:ext cx="462300" cy="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46"/>
          <p:cNvCxnSpPr/>
          <p:nvPr/>
        </p:nvCxnSpPr>
        <p:spPr>
          <a:xfrm>
            <a:off x="4638950" y="40056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509" name="Google Shape;509;p46"/>
          <p:cNvCxnSpPr/>
          <p:nvPr/>
        </p:nvCxnSpPr>
        <p:spPr>
          <a:xfrm flipH="1">
            <a:off x="4665775" y="40543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510" name="Google Shape;510;p46"/>
          <p:cNvCxnSpPr/>
          <p:nvPr/>
        </p:nvCxnSpPr>
        <p:spPr>
          <a:xfrm>
            <a:off x="5772950" y="40056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511" name="Google Shape;511;p46"/>
          <p:cNvCxnSpPr/>
          <p:nvPr/>
        </p:nvCxnSpPr>
        <p:spPr>
          <a:xfrm flipH="1">
            <a:off x="5799775" y="4054325"/>
            <a:ext cx="759600" cy="925800"/>
          </a:xfrm>
          <a:prstGeom prst="straightConnector1">
            <a:avLst/>
          </a:prstGeom>
          <a:noFill/>
          <a:ln w="19050" cap="flat" cmpd="sng">
            <a:solidFill>
              <a:srgbClr val="FF0000"/>
            </a:solidFill>
            <a:prstDash val="solid"/>
            <a:round/>
            <a:headEnd type="none" w="med" len="med"/>
            <a:tailEnd type="none" w="med" len="med"/>
          </a:ln>
        </p:spPr>
      </p:cxnSp>
      <p:sp>
        <p:nvSpPr>
          <p:cNvPr id="512" name="Google Shape;512;p46"/>
          <p:cNvSpPr/>
          <p:nvPr/>
        </p:nvSpPr>
        <p:spPr>
          <a:xfrm>
            <a:off x="6678900" y="323947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13" name="Google Shape;513;p46"/>
          <p:cNvCxnSpPr/>
          <p:nvPr/>
        </p:nvCxnSpPr>
        <p:spPr>
          <a:xfrm rot="10800000">
            <a:off x="6216566" y="3510825"/>
            <a:ext cx="462300" cy="0"/>
          </a:xfrm>
          <a:prstGeom prst="straightConnector1">
            <a:avLst/>
          </a:prstGeom>
          <a:noFill/>
          <a:ln w="9525" cap="flat" cmpd="sng">
            <a:solidFill>
              <a:srgbClr val="000000"/>
            </a:solidFill>
            <a:prstDash val="solid"/>
            <a:round/>
            <a:headEnd type="none" w="med" len="med"/>
            <a:tailEnd type="triangle" w="med" len="med"/>
          </a:ln>
        </p:spPr>
      </p:cxnSp>
      <p:sp>
        <p:nvSpPr>
          <p:cNvPr id="514" name="Google Shape;514;p46"/>
          <p:cNvSpPr/>
          <p:nvPr/>
        </p:nvSpPr>
        <p:spPr>
          <a:xfrm>
            <a:off x="7630538"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15" name="Google Shape;515;p46"/>
          <p:cNvCxnSpPr/>
          <p:nvPr/>
        </p:nvCxnSpPr>
        <p:spPr>
          <a:xfrm rot="10800000">
            <a:off x="7168204" y="3519650"/>
            <a:ext cx="4623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Feather Forking</a:t>
            </a:r>
            <a:endParaRPr/>
          </a:p>
        </p:txBody>
      </p:sp>
      <p:sp>
        <p:nvSpPr>
          <p:cNvPr id="521" name="Google Shape;521;p47"/>
          <p:cNvSpPr txBox="1">
            <a:spLocks noGrp="1"/>
          </p:cNvSpPr>
          <p:nvPr>
            <p:ph type="body" idx="1"/>
          </p:nvPr>
        </p:nvSpPr>
        <p:spPr>
          <a:xfrm>
            <a:off x="311700" y="1225225"/>
            <a:ext cx="8520600" cy="174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Let </a:t>
            </a:r>
            <a:r>
              <a:rPr lang="en" b="1"/>
              <a:t>q</a:t>
            </a:r>
            <a:r>
              <a:rPr lang="en"/>
              <a:t> equal the proportion of mining power you have, 0 &lt; </a:t>
            </a:r>
            <a:r>
              <a:rPr lang="en" b="1"/>
              <a:t>q</a:t>
            </a:r>
            <a:r>
              <a:rPr lang="en"/>
              <a:t> &lt; 1</a:t>
            </a:r>
            <a:endParaRPr/>
          </a:p>
          <a:p>
            <a:pPr marL="0" lvl="0" indent="0" rtl="0">
              <a:spcBef>
                <a:spcPts val="0"/>
              </a:spcBef>
              <a:spcAft>
                <a:spcPts val="0"/>
              </a:spcAft>
              <a:buNone/>
            </a:pPr>
            <a:r>
              <a:rPr lang="en"/>
              <a:t>Let </a:t>
            </a:r>
            <a:r>
              <a:rPr lang="en" b="1"/>
              <a:t>k</a:t>
            </a:r>
            <a:r>
              <a:rPr lang="en"/>
              <a:t> = 1: You will give up after 1 confirmation (one additional block)</a:t>
            </a:r>
            <a:endParaRPr/>
          </a:p>
          <a:p>
            <a:pPr marL="457200" lvl="0" indent="-342900" rtl="0">
              <a:spcBef>
                <a:spcPts val="0"/>
              </a:spcBef>
              <a:spcAft>
                <a:spcPts val="0"/>
              </a:spcAft>
              <a:buSzPts val="1800"/>
              <a:buChar char="●"/>
            </a:pPr>
            <a:r>
              <a:rPr lang="en"/>
              <a:t>Chance of successfully orphaning (invalidating) the Johnson block = </a:t>
            </a:r>
            <a:r>
              <a:rPr lang="en" b="1"/>
              <a:t>q</a:t>
            </a:r>
            <a:r>
              <a:rPr lang="en" b="1" baseline="30000"/>
              <a:t>2</a:t>
            </a:r>
            <a:endParaRPr b="1"/>
          </a:p>
          <a:p>
            <a:pPr marL="0" lvl="0" indent="0" rtl="0">
              <a:spcBef>
                <a:spcPts val="1000"/>
              </a:spcBef>
              <a:spcAft>
                <a:spcPts val="0"/>
              </a:spcAft>
              <a:buNone/>
            </a:pPr>
            <a:r>
              <a:rPr lang="en"/>
              <a:t>If </a:t>
            </a:r>
            <a:r>
              <a:rPr lang="en" b="1"/>
              <a:t>q = .2</a:t>
            </a:r>
            <a:r>
              <a:rPr lang="en"/>
              <a:t>, then </a:t>
            </a:r>
            <a:r>
              <a:rPr lang="en" b="1"/>
              <a:t>q</a:t>
            </a:r>
            <a:r>
              <a:rPr lang="en" b="1" baseline="30000"/>
              <a:t>2</a:t>
            </a:r>
            <a:r>
              <a:rPr lang="en" b="1"/>
              <a:t> = 4%</a:t>
            </a:r>
            <a:r>
              <a:rPr lang="en"/>
              <a:t> chance of orphaning block. Not very good</a:t>
            </a:r>
            <a:endParaRPr/>
          </a:p>
          <a:p>
            <a:pPr marL="0" lvl="0" indent="0" rtl="0">
              <a:spcBef>
                <a:spcPts val="1000"/>
              </a:spcBef>
              <a:spcAft>
                <a:spcPts val="0"/>
              </a:spcAft>
              <a:buNone/>
            </a:pPr>
            <a:endParaRPr/>
          </a:p>
        </p:txBody>
      </p:sp>
      <p:cxnSp>
        <p:nvCxnSpPr>
          <p:cNvPr id="522" name="Google Shape;522;p47"/>
          <p:cNvCxnSpPr>
            <a:stCxn id="523" idx="1"/>
            <a:endCxn id="524"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525" name="Google Shape;525;p47"/>
          <p:cNvPicPr preferRelativeResize="0"/>
          <p:nvPr/>
        </p:nvPicPr>
        <p:blipFill>
          <a:blip r:embed="rId3">
            <a:alphaModFix/>
          </a:blip>
          <a:stretch>
            <a:fillRect/>
          </a:stretch>
        </p:blipFill>
        <p:spPr>
          <a:xfrm>
            <a:off x="4792879" y="3208175"/>
            <a:ext cx="489297" cy="622800"/>
          </a:xfrm>
          <a:prstGeom prst="rect">
            <a:avLst/>
          </a:prstGeom>
          <a:noFill/>
          <a:ln w="28575" cap="flat" cmpd="sng">
            <a:solidFill>
              <a:srgbClr val="000000"/>
            </a:solidFill>
            <a:prstDash val="solid"/>
            <a:round/>
            <a:headEnd type="none" w="sm" len="sm"/>
            <a:tailEnd type="none" w="sm" len="sm"/>
          </a:ln>
        </p:spPr>
      </p:pic>
      <p:pic>
        <p:nvPicPr>
          <p:cNvPr id="526" name="Google Shape;526;p47"/>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527" name="Google Shape;527;p47"/>
          <p:cNvCxnSpPr>
            <a:stCxn id="526" idx="1"/>
            <a:endCxn id="523"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528" name="Google Shape;528;p47"/>
          <p:cNvCxnSpPr>
            <a:stCxn id="529" idx="1"/>
            <a:endCxn id="526"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pic>
        <p:nvPicPr>
          <p:cNvPr id="530" name="Google Shape;530;p47"/>
          <p:cNvPicPr preferRelativeResize="0"/>
          <p:nvPr/>
        </p:nvPicPr>
        <p:blipFill rotWithShape="1">
          <a:blip r:embed="rId4">
            <a:alphaModFix/>
          </a:blip>
          <a:srcRect t="5434" b="5470"/>
          <a:stretch/>
        </p:blipFill>
        <p:spPr>
          <a:xfrm>
            <a:off x="4645011" y="4221632"/>
            <a:ext cx="811848" cy="542487"/>
          </a:xfrm>
          <a:prstGeom prst="rect">
            <a:avLst/>
          </a:prstGeom>
          <a:noFill/>
          <a:ln w="28575" cap="flat" cmpd="sng">
            <a:solidFill>
              <a:srgbClr val="000000"/>
            </a:solidFill>
            <a:prstDash val="solid"/>
            <a:round/>
            <a:headEnd type="none" w="sm" len="sm"/>
            <a:tailEnd type="none" w="sm" len="sm"/>
          </a:ln>
        </p:spPr>
      </p:pic>
      <p:cxnSp>
        <p:nvCxnSpPr>
          <p:cNvPr id="531" name="Google Shape;531;p47"/>
          <p:cNvCxnSpPr>
            <a:stCxn id="525" idx="1"/>
            <a:endCxn id="529" idx="3"/>
          </p:cNvCxnSpPr>
          <p:nvPr/>
        </p:nvCxnSpPr>
        <p:spPr>
          <a:xfrm rot="10800000">
            <a:off x="43305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523" name="Google Shape;523;p47"/>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24" name="Google Shape;524;p47"/>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529" name="Google Shape;529;p47"/>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32" name="Google Shape;532;p47"/>
          <p:cNvCxnSpPr>
            <a:stCxn id="530" idx="1"/>
          </p:cNvCxnSpPr>
          <p:nvPr/>
        </p:nvCxnSpPr>
        <p:spPr>
          <a:xfrm rot="10800000">
            <a:off x="4368111" y="3837976"/>
            <a:ext cx="276900" cy="654900"/>
          </a:xfrm>
          <a:prstGeom prst="straightConnector1">
            <a:avLst/>
          </a:prstGeom>
          <a:noFill/>
          <a:ln w="9525" cap="flat" cmpd="sng">
            <a:solidFill>
              <a:srgbClr val="000000"/>
            </a:solidFill>
            <a:prstDash val="solid"/>
            <a:round/>
            <a:headEnd type="none" w="med" len="med"/>
            <a:tailEnd type="triangle" w="med" len="med"/>
          </a:ln>
        </p:spPr>
      </p:cxnSp>
      <p:sp>
        <p:nvSpPr>
          <p:cNvPr id="533" name="Google Shape;533;p47"/>
          <p:cNvSpPr/>
          <p:nvPr/>
        </p:nvSpPr>
        <p:spPr>
          <a:xfrm>
            <a:off x="5784338"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34" name="Google Shape;534;p47"/>
          <p:cNvPicPr preferRelativeResize="0"/>
          <p:nvPr/>
        </p:nvPicPr>
        <p:blipFill rotWithShape="1">
          <a:blip r:embed="rId4">
            <a:alphaModFix/>
          </a:blip>
          <a:srcRect t="5434" b="5470"/>
          <a:stretch/>
        </p:blipFill>
        <p:spPr>
          <a:xfrm>
            <a:off x="5744561" y="4221632"/>
            <a:ext cx="811848" cy="542487"/>
          </a:xfrm>
          <a:prstGeom prst="rect">
            <a:avLst/>
          </a:prstGeom>
          <a:noFill/>
          <a:ln w="28575" cap="flat" cmpd="sng">
            <a:solidFill>
              <a:srgbClr val="000000"/>
            </a:solidFill>
            <a:prstDash val="solid"/>
            <a:round/>
            <a:headEnd type="none" w="sm" len="sm"/>
            <a:tailEnd type="none" w="sm" len="sm"/>
          </a:ln>
        </p:spPr>
      </p:pic>
      <p:cxnSp>
        <p:nvCxnSpPr>
          <p:cNvPr id="535" name="Google Shape;535;p47"/>
          <p:cNvCxnSpPr>
            <a:stCxn id="534" idx="1"/>
          </p:cNvCxnSpPr>
          <p:nvPr/>
        </p:nvCxnSpPr>
        <p:spPr>
          <a:xfrm rot="10800000">
            <a:off x="5456861" y="4492876"/>
            <a:ext cx="287700" cy="0"/>
          </a:xfrm>
          <a:prstGeom prst="straightConnector1">
            <a:avLst/>
          </a:prstGeom>
          <a:noFill/>
          <a:ln w="9525" cap="flat" cmpd="sng">
            <a:solidFill>
              <a:srgbClr val="000000"/>
            </a:solidFill>
            <a:prstDash val="solid"/>
            <a:round/>
            <a:headEnd type="none" w="med" len="med"/>
            <a:tailEnd type="triangle" w="med" len="med"/>
          </a:ln>
        </p:spPr>
      </p:cxnSp>
      <p:cxnSp>
        <p:nvCxnSpPr>
          <p:cNvPr id="536" name="Google Shape;536;p47"/>
          <p:cNvCxnSpPr>
            <a:stCxn id="533" idx="1"/>
          </p:cNvCxnSpPr>
          <p:nvPr/>
        </p:nvCxnSpPr>
        <p:spPr>
          <a:xfrm rot="10800000">
            <a:off x="5282138" y="3519570"/>
            <a:ext cx="5022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Feather Forking</a:t>
            </a:r>
            <a:endParaRPr/>
          </a:p>
        </p:txBody>
      </p:sp>
      <p:sp>
        <p:nvSpPr>
          <p:cNvPr id="542" name="Google Shape;542;p48"/>
          <p:cNvSpPr txBox="1">
            <a:spLocks noGrp="1"/>
          </p:cNvSpPr>
          <p:nvPr>
            <p:ph type="body" idx="1"/>
          </p:nvPr>
        </p:nvSpPr>
        <p:spPr>
          <a:xfrm>
            <a:off x="311700" y="1225225"/>
            <a:ext cx="8520600" cy="1908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other miners are now aware that their block has a </a:t>
            </a:r>
            <a:r>
              <a:rPr lang="en" b="1"/>
              <a:t>q</a:t>
            </a:r>
            <a:r>
              <a:rPr lang="en" b="1" baseline="30000"/>
              <a:t>2</a:t>
            </a:r>
            <a:r>
              <a:rPr lang="en"/>
              <a:t> chance of being orphaned. They must now decide whether they should include Johnson's tx in their block</a:t>
            </a:r>
            <a:endParaRPr/>
          </a:p>
          <a:p>
            <a:pPr marL="0" lvl="0" indent="0" rtl="0">
              <a:spcBef>
                <a:spcPts val="1000"/>
              </a:spcBef>
              <a:spcAft>
                <a:spcPts val="0"/>
              </a:spcAft>
              <a:buNone/>
            </a:pPr>
            <a:r>
              <a:rPr lang="en"/>
              <a:t>EV(include) = (1 - </a:t>
            </a:r>
            <a:r>
              <a:rPr lang="en" b="1"/>
              <a:t>q</a:t>
            </a:r>
            <a:r>
              <a:rPr lang="en" b="1" baseline="30000"/>
              <a:t>2</a:t>
            </a:r>
            <a:r>
              <a:rPr lang="en"/>
              <a:t>) * BlockReward + Johnson's tx fee</a:t>
            </a:r>
            <a:endParaRPr/>
          </a:p>
          <a:p>
            <a:pPr marL="0" lvl="0" indent="0" rtl="0">
              <a:spcBef>
                <a:spcPts val="1000"/>
              </a:spcBef>
              <a:spcAft>
                <a:spcPts val="0"/>
              </a:spcAft>
              <a:buNone/>
            </a:pPr>
            <a:r>
              <a:rPr lang="en"/>
              <a:t>EV(don't include) = BlockReward</a:t>
            </a:r>
            <a:endParaRPr/>
          </a:p>
          <a:p>
            <a:pPr marL="0" lvl="0" indent="0" rtl="0">
              <a:spcBef>
                <a:spcPts val="1000"/>
              </a:spcBef>
              <a:spcAft>
                <a:spcPts val="0"/>
              </a:spcAft>
              <a:buNone/>
            </a:pPr>
            <a:endParaRPr/>
          </a:p>
        </p:txBody>
      </p:sp>
      <p:cxnSp>
        <p:nvCxnSpPr>
          <p:cNvPr id="543" name="Google Shape;543;p48"/>
          <p:cNvCxnSpPr>
            <a:stCxn id="544" idx="1"/>
            <a:endCxn id="545"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546" name="Google Shape;546;p48"/>
          <p:cNvPicPr preferRelativeResize="0"/>
          <p:nvPr/>
        </p:nvPicPr>
        <p:blipFill>
          <a:blip r:embed="rId3">
            <a:alphaModFix/>
          </a:blip>
          <a:stretch>
            <a:fillRect/>
          </a:stretch>
        </p:blipFill>
        <p:spPr>
          <a:xfrm>
            <a:off x="4792879" y="3208175"/>
            <a:ext cx="489297" cy="622800"/>
          </a:xfrm>
          <a:prstGeom prst="rect">
            <a:avLst/>
          </a:prstGeom>
          <a:noFill/>
          <a:ln w="28575" cap="flat" cmpd="sng">
            <a:solidFill>
              <a:srgbClr val="000000"/>
            </a:solidFill>
            <a:prstDash val="solid"/>
            <a:round/>
            <a:headEnd type="none" w="sm" len="sm"/>
            <a:tailEnd type="none" w="sm" len="sm"/>
          </a:ln>
        </p:spPr>
      </p:pic>
      <p:pic>
        <p:nvPicPr>
          <p:cNvPr id="547" name="Google Shape;547;p48"/>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548" name="Google Shape;548;p48"/>
          <p:cNvCxnSpPr>
            <a:stCxn id="547" idx="1"/>
            <a:endCxn id="544"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549" name="Google Shape;549;p48"/>
          <p:cNvCxnSpPr>
            <a:stCxn id="550" idx="1"/>
            <a:endCxn id="547"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pic>
        <p:nvPicPr>
          <p:cNvPr id="551" name="Google Shape;551;p48"/>
          <p:cNvPicPr preferRelativeResize="0"/>
          <p:nvPr/>
        </p:nvPicPr>
        <p:blipFill rotWithShape="1">
          <a:blip r:embed="rId4">
            <a:alphaModFix/>
          </a:blip>
          <a:srcRect t="5434" b="5470"/>
          <a:stretch/>
        </p:blipFill>
        <p:spPr>
          <a:xfrm>
            <a:off x="4645011" y="4221632"/>
            <a:ext cx="811848" cy="542487"/>
          </a:xfrm>
          <a:prstGeom prst="rect">
            <a:avLst/>
          </a:prstGeom>
          <a:noFill/>
          <a:ln w="28575" cap="flat" cmpd="sng">
            <a:solidFill>
              <a:srgbClr val="000000"/>
            </a:solidFill>
            <a:prstDash val="solid"/>
            <a:round/>
            <a:headEnd type="none" w="sm" len="sm"/>
            <a:tailEnd type="none" w="sm" len="sm"/>
          </a:ln>
        </p:spPr>
      </p:pic>
      <p:cxnSp>
        <p:nvCxnSpPr>
          <p:cNvPr id="552" name="Google Shape;552;p48"/>
          <p:cNvCxnSpPr>
            <a:stCxn id="546" idx="1"/>
            <a:endCxn id="550" idx="3"/>
          </p:cNvCxnSpPr>
          <p:nvPr/>
        </p:nvCxnSpPr>
        <p:spPr>
          <a:xfrm rot="10800000">
            <a:off x="43305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544" name="Google Shape;544;p48"/>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45" name="Google Shape;545;p48"/>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550" name="Google Shape;550;p48"/>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3" name="Google Shape;553;p48"/>
          <p:cNvCxnSpPr>
            <a:stCxn id="551" idx="1"/>
          </p:cNvCxnSpPr>
          <p:nvPr/>
        </p:nvCxnSpPr>
        <p:spPr>
          <a:xfrm rot="10800000">
            <a:off x="4368111" y="3837976"/>
            <a:ext cx="276900" cy="654900"/>
          </a:xfrm>
          <a:prstGeom prst="straightConnector1">
            <a:avLst/>
          </a:prstGeom>
          <a:noFill/>
          <a:ln w="9525" cap="flat" cmpd="sng">
            <a:solidFill>
              <a:srgbClr val="000000"/>
            </a:solidFill>
            <a:prstDash val="solid"/>
            <a:round/>
            <a:headEnd type="none" w="med" len="med"/>
            <a:tailEnd type="triangle" w="med" len="med"/>
          </a:ln>
        </p:spPr>
      </p:cxnSp>
      <p:cxnSp>
        <p:nvCxnSpPr>
          <p:cNvPr id="554" name="Google Shape;554;p48"/>
          <p:cNvCxnSpPr/>
          <p:nvPr/>
        </p:nvCxnSpPr>
        <p:spPr>
          <a:xfrm>
            <a:off x="4657725" y="30453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555" name="Google Shape;555;p48"/>
          <p:cNvCxnSpPr/>
          <p:nvPr/>
        </p:nvCxnSpPr>
        <p:spPr>
          <a:xfrm flipH="1">
            <a:off x="4684550" y="3094025"/>
            <a:ext cx="759600" cy="925800"/>
          </a:xfrm>
          <a:prstGeom prst="straightConnector1">
            <a:avLst/>
          </a:prstGeom>
          <a:noFill/>
          <a:ln w="19050" cap="flat" cmpd="sng">
            <a:solidFill>
              <a:srgbClr val="FF0000"/>
            </a:solidFill>
            <a:prstDash val="solid"/>
            <a:round/>
            <a:headEnd type="none" w="med" len="med"/>
            <a:tailEnd type="none" w="med" len="med"/>
          </a:ln>
        </p:spPr>
      </p:cxnSp>
      <p:pic>
        <p:nvPicPr>
          <p:cNvPr id="556" name="Google Shape;556;p48"/>
          <p:cNvPicPr preferRelativeResize="0"/>
          <p:nvPr/>
        </p:nvPicPr>
        <p:blipFill rotWithShape="1">
          <a:blip r:embed="rId4">
            <a:alphaModFix/>
          </a:blip>
          <a:srcRect t="5434" b="5470"/>
          <a:stretch/>
        </p:blipFill>
        <p:spPr>
          <a:xfrm>
            <a:off x="5774436" y="4221632"/>
            <a:ext cx="811848" cy="542487"/>
          </a:xfrm>
          <a:prstGeom prst="rect">
            <a:avLst/>
          </a:prstGeom>
          <a:noFill/>
          <a:ln w="28575" cap="flat" cmpd="sng">
            <a:solidFill>
              <a:srgbClr val="000000"/>
            </a:solidFill>
            <a:prstDash val="solid"/>
            <a:round/>
            <a:headEnd type="none" w="sm" len="sm"/>
            <a:tailEnd type="none" w="sm" len="sm"/>
          </a:ln>
        </p:spPr>
      </p:pic>
      <p:cxnSp>
        <p:nvCxnSpPr>
          <p:cNvPr id="557" name="Google Shape;557;p48"/>
          <p:cNvCxnSpPr>
            <a:stCxn id="556" idx="1"/>
          </p:cNvCxnSpPr>
          <p:nvPr/>
        </p:nvCxnSpPr>
        <p:spPr>
          <a:xfrm rot="10800000">
            <a:off x="5486736" y="4492876"/>
            <a:ext cx="2877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Blacklisting via Feather Forking</a:t>
            </a:r>
            <a:endParaRPr/>
          </a:p>
        </p:txBody>
      </p:sp>
      <p:sp>
        <p:nvSpPr>
          <p:cNvPr id="563" name="Google Shape;563;p49"/>
          <p:cNvSpPr txBox="1">
            <a:spLocks noGrp="1"/>
          </p:cNvSpPr>
          <p:nvPr>
            <p:ph type="body" idx="1"/>
          </p:nvPr>
        </p:nvSpPr>
        <p:spPr>
          <a:xfrm>
            <a:off x="311700" y="1225225"/>
            <a:ext cx="8520600" cy="1908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EV(include) = (1 - </a:t>
            </a:r>
            <a:r>
              <a:rPr lang="en" b="1"/>
              <a:t>q</a:t>
            </a:r>
            <a:r>
              <a:rPr lang="en" b="1" baseline="30000"/>
              <a:t>2</a:t>
            </a:r>
            <a:r>
              <a:rPr lang="en"/>
              <a:t>) * BlockReward + Johnson's tx fee</a:t>
            </a:r>
            <a:endParaRPr/>
          </a:p>
          <a:p>
            <a:pPr marL="0" lvl="0" indent="0" rtl="0">
              <a:spcBef>
                <a:spcPts val="0"/>
              </a:spcBef>
              <a:spcAft>
                <a:spcPts val="0"/>
              </a:spcAft>
              <a:buNone/>
            </a:pPr>
            <a:r>
              <a:rPr lang="en"/>
              <a:t>EV(don't include) = BlockReward</a:t>
            </a:r>
            <a:endParaRPr/>
          </a:p>
          <a:p>
            <a:pPr marL="0" lvl="0" indent="0" rtl="0">
              <a:spcBef>
                <a:spcPts val="1000"/>
              </a:spcBef>
              <a:spcAft>
                <a:spcPts val="0"/>
              </a:spcAft>
              <a:buNone/>
            </a:pPr>
            <a:r>
              <a:rPr lang="en"/>
              <a:t>Therefore, unless Gary Johnson pays </a:t>
            </a:r>
            <a:r>
              <a:rPr lang="en" b="1"/>
              <a:t>q</a:t>
            </a:r>
            <a:r>
              <a:rPr lang="en" b="1" baseline="30000"/>
              <a:t>2</a:t>
            </a:r>
            <a:r>
              <a:rPr lang="en"/>
              <a:t> * BlockReward in fees for his transaction, other miners will mine on the malicious chain</a:t>
            </a:r>
            <a:endParaRPr/>
          </a:p>
          <a:p>
            <a:pPr marL="457200" lvl="0" indent="-342900" rtl="0">
              <a:spcBef>
                <a:spcPts val="0"/>
              </a:spcBef>
              <a:spcAft>
                <a:spcPts val="0"/>
              </a:spcAft>
              <a:buSzPts val="1800"/>
              <a:buChar char="●"/>
            </a:pPr>
            <a:r>
              <a:rPr lang="en"/>
              <a:t>4% * 12.5 BTC = 0.5 BTC = Johnson must pay </a:t>
            </a:r>
            <a:r>
              <a:rPr lang="en" b="1"/>
              <a:t>$321</a:t>
            </a:r>
            <a:r>
              <a:rPr lang="en"/>
              <a:t> minimum/transaction</a:t>
            </a:r>
            <a:endParaRPr/>
          </a:p>
        </p:txBody>
      </p:sp>
      <p:cxnSp>
        <p:nvCxnSpPr>
          <p:cNvPr id="564" name="Google Shape;564;p49"/>
          <p:cNvCxnSpPr>
            <a:stCxn id="565" idx="1"/>
            <a:endCxn id="566" idx="3"/>
          </p:cNvCxnSpPr>
          <p:nvPr/>
        </p:nvCxnSpPr>
        <p:spPr>
          <a:xfrm rot="10800000">
            <a:off x="1153400" y="3519570"/>
            <a:ext cx="464700" cy="0"/>
          </a:xfrm>
          <a:prstGeom prst="straightConnector1">
            <a:avLst/>
          </a:prstGeom>
          <a:noFill/>
          <a:ln w="9525" cap="flat" cmpd="sng">
            <a:solidFill>
              <a:srgbClr val="000000"/>
            </a:solidFill>
            <a:prstDash val="solid"/>
            <a:round/>
            <a:headEnd type="none" w="med" len="med"/>
            <a:tailEnd type="triangle" w="med" len="med"/>
          </a:ln>
        </p:spPr>
      </p:cxnSp>
      <p:pic>
        <p:nvPicPr>
          <p:cNvPr id="567" name="Google Shape;567;p49"/>
          <p:cNvPicPr preferRelativeResize="0"/>
          <p:nvPr/>
        </p:nvPicPr>
        <p:blipFill>
          <a:blip r:embed="rId3">
            <a:alphaModFix/>
          </a:blip>
          <a:stretch>
            <a:fillRect/>
          </a:stretch>
        </p:blipFill>
        <p:spPr>
          <a:xfrm>
            <a:off x="4792879" y="3208175"/>
            <a:ext cx="489297" cy="622800"/>
          </a:xfrm>
          <a:prstGeom prst="rect">
            <a:avLst/>
          </a:prstGeom>
          <a:noFill/>
          <a:ln w="28575" cap="flat" cmpd="sng">
            <a:solidFill>
              <a:srgbClr val="000000"/>
            </a:solidFill>
            <a:prstDash val="solid"/>
            <a:round/>
            <a:headEnd type="none" w="sm" len="sm"/>
            <a:tailEnd type="none" w="sm" len="sm"/>
          </a:ln>
        </p:spPr>
      </p:pic>
      <p:pic>
        <p:nvPicPr>
          <p:cNvPr id="568" name="Google Shape;568;p49"/>
          <p:cNvPicPr preferRelativeResize="0"/>
          <p:nvPr/>
        </p:nvPicPr>
        <p:blipFill rotWithShape="1">
          <a:blip r:embed="rId4">
            <a:alphaModFix/>
          </a:blip>
          <a:srcRect t="5434" b="5470"/>
          <a:stretch/>
        </p:blipFill>
        <p:spPr>
          <a:xfrm>
            <a:off x="2572238" y="3248332"/>
            <a:ext cx="811848" cy="542487"/>
          </a:xfrm>
          <a:prstGeom prst="rect">
            <a:avLst/>
          </a:prstGeom>
          <a:noFill/>
          <a:ln w="28575" cap="flat" cmpd="sng">
            <a:solidFill>
              <a:srgbClr val="000000"/>
            </a:solidFill>
            <a:prstDash val="solid"/>
            <a:round/>
            <a:headEnd type="none" w="sm" len="sm"/>
            <a:tailEnd type="none" w="sm" len="sm"/>
          </a:ln>
        </p:spPr>
      </p:pic>
      <p:cxnSp>
        <p:nvCxnSpPr>
          <p:cNvPr id="569" name="Google Shape;569;p49"/>
          <p:cNvCxnSpPr>
            <a:stCxn id="568" idx="1"/>
            <a:endCxn id="565" idx="3"/>
          </p:cNvCxnSpPr>
          <p:nvPr/>
        </p:nvCxnSpPr>
        <p:spPr>
          <a:xfrm rot="10800000">
            <a:off x="2107538" y="3519576"/>
            <a:ext cx="464700" cy="0"/>
          </a:xfrm>
          <a:prstGeom prst="straightConnector1">
            <a:avLst/>
          </a:prstGeom>
          <a:noFill/>
          <a:ln w="9525" cap="flat" cmpd="sng">
            <a:solidFill>
              <a:srgbClr val="000000"/>
            </a:solidFill>
            <a:prstDash val="solid"/>
            <a:round/>
            <a:headEnd type="none" w="med" len="med"/>
            <a:tailEnd type="triangle" w="med" len="med"/>
          </a:ln>
        </p:spPr>
      </p:cxnSp>
      <p:cxnSp>
        <p:nvCxnSpPr>
          <p:cNvPr id="570" name="Google Shape;570;p49"/>
          <p:cNvCxnSpPr>
            <a:stCxn id="571" idx="1"/>
            <a:endCxn id="568" idx="3"/>
          </p:cNvCxnSpPr>
          <p:nvPr/>
        </p:nvCxnSpPr>
        <p:spPr>
          <a:xfrm rot="10800000">
            <a:off x="3384013" y="3519645"/>
            <a:ext cx="457200" cy="0"/>
          </a:xfrm>
          <a:prstGeom prst="straightConnector1">
            <a:avLst/>
          </a:prstGeom>
          <a:noFill/>
          <a:ln w="9525" cap="flat" cmpd="sng">
            <a:solidFill>
              <a:srgbClr val="000000"/>
            </a:solidFill>
            <a:prstDash val="solid"/>
            <a:round/>
            <a:headEnd type="none" w="med" len="med"/>
            <a:tailEnd type="triangle" w="med" len="med"/>
          </a:ln>
        </p:spPr>
      </p:cxnSp>
      <p:pic>
        <p:nvPicPr>
          <p:cNvPr id="572" name="Google Shape;572;p49"/>
          <p:cNvPicPr preferRelativeResize="0"/>
          <p:nvPr/>
        </p:nvPicPr>
        <p:blipFill rotWithShape="1">
          <a:blip r:embed="rId4">
            <a:alphaModFix/>
          </a:blip>
          <a:srcRect t="5434" b="5470"/>
          <a:stretch/>
        </p:blipFill>
        <p:spPr>
          <a:xfrm>
            <a:off x="4645011" y="4221632"/>
            <a:ext cx="811848" cy="542487"/>
          </a:xfrm>
          <a:prstGeom prst="rect">
            <a:avLst/>
          </a:prstGeom>
          <a:noFill/>
          <a:ln w="28575" cap="flat" cmpd="sng">
            <a:solidFill>
              <a:srgbClr val="000000"/>
            </a:solidFill>
            <a:prstDash val="solid"/>
            <a:round/>
            <a:headEnd type="none" w="sm" len="sm"/>
            <a:tailEnd type="none" w="sm" len="sm"/>
          </a:ln>
        </p:spPr>
      </p:pic>
      <p:cxnSp>
        <p:nvCxnSpPr>
          <p:cNvPr id="573" name="Google Shape;573;p49"/>
          <p:cNvCxnSpPr>
            <a:stCxn id="567" idx="1"/>
            <a:endCxn id="571" idx="3"/>
          </p:cNvCxnSpPr>
          <p:nvPr/>
        </p:nvCxnSpPr>
        <p:spPr>
          <a:xfrm rot="10800000">
            <a:off x="4330579" y="35195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565" name="Google Shape;565;p49"/>
          <p:cNvSpPr/>
          <p:nvPr/>
        </p:nvSpPr>
        <p:spPr>
          <a:xfrm>
            <a:off x="1618100" y="32482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66" name="Google Shape;566;p49"/>
          <p:cNvPicPr preferRelativeResize="0"/>
          <p:nvPr/>
        </p:nvPicPr>
        <p:blipFill rotWithShape="1">
          <a:blip r:embed="rId4">
            <a:alphaModFix/>
          </a:blip>
          <a:srcRect t="5434" b="5470"/>
          <a:stretch/>
        </p:blipFill>
        <p:spPr>
          <a:xfrm>
            <a:off x="341436" y="3248407"/>
            <a:ext cx="811848" cy="542487"/>
          </a:xfrm>
          <a:prstGeom prst="rect">
            <a:avLst/>
          </a:prstGeom>
          <a:noFill/>
          <a:ln w="28575" cap="flat" cmpd="sng">
            <a:solidFill>
              <a:srgbClr val="000000"/>
            </a:solidFill>
            <a:prstDash val="solid"/>
            <a:round/>
            <a:headEnd type="none" w="sm" len="sm"/>
            <a:tailEnd type="none" w="sm" len="sm"/>
          </a:ln>
        </p:spPr>
      </p:pic>
      <p:sp>
        <p:nvSpPr>
          <p:cNvPr id="571" name="Google Shape;571;p49"/>
          <p:cNvSpPr/>
          <p:nvPr/>
        </p:nvSpPr>
        <p:spPr>
          <a:xfrm>
            <a:off x="3841213" y="3248295"/>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4" name="Google Shape;574;p49"/>
          <p:cNvCxnSpPr>
            <a:stCxn id="572" idx="1"/>
          </p:cNvCxnSpPr>
          <p:nvPr/>
        </p:nvCxnSpPr>
        <p:spPr>
          <a:xfrm rot="10800000">
            <a:off x="4368111" y="3837976"/>
            <a:ext cx="276900" cy="654900"/>
          </a:xfrm>
          <a:prstGeom prst="straightConnector1">
            <a:avLst/>
          </a:prstGeom>
          <a:noFill/>
          <a:ln w="9525" cap="flat" cmpd="sng">
            <a:solidFill>
              <a:srgbClr val="000000"/>
            </a:solidFill>
            <a:prstDash val="solid"/>
            <a:round/>
            <a:headEnd type="none" w="med" len="med"/>
            <a:tailEnd type="triangle" w="med" len="med"/>
          </a:ln>
        </p:spPr>
      </p:cxnSp>
      <p:sp>
        <p:nvSpPr>
          <p:cNvPr id="575" name="Google Shape;575;p49"/>
          <p:cNvSpPr/>
          <p:nvPr/>
        </p:nvSpPr>
        <p:spPr>
          <a:xfrm>
            <a:off x="5934575" y="42085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6" name="Google Shape;576;p49"/>
          <p:cNvCxnSpPr/>
          <p:nvPr/>
        </p:nvCxnSpPr>
        <p:spPr>
          <a:xfrm rot="10800000">
            <a:off x="5472241" y="4479875"/>
            <a:ext cx="462300" cy="0"/>
          </a:xfrm>
          <a:prstGeom prst="straightConnector1">
            <a:avLst/>
          </a:prstGeom>
          <a:noFill/>
          <a:ln w="9525" cap="flat" cmpd="sng">
            <a:solidFill>
              <a:srgbClr val="000000"/>
            </a:solidFill>
            <a:prstDash val="solid"/>
            <a:round/>
            <a:headEnd type="none" w="med" len="med"/>
            <a:tailEnd type="triangle" w="med" len="med"/>
          </a:ln>
        </p:spPr>
      </p:cxnSp>
      <p:sp>
        <p:nvSpPr>
          <p:cNvPr id="577" name="Google Shape;577;p49"/>
          <p:cNvSpPr/>
          <p:nvPr/>
        </p:nvSpPr>
        <p:spPr>
          <a:xfrm>
            <a:off x="7762663" y="42085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78" name="Google Shape;578;p49"/>
          <p:cNvCxnSpPr/>
          <p:nvPr/>
        </p:nvCxnSpPr>
        <p:spPr>
          <a:xfrm>
            <a:off x="4657725" y="3045325"/>
            <a:ext cx="759600" cy="925800"/>
          </a:xfrm>
          <a:prstGeom prst="straightConnector1">
            <a:avLst/>
          </a:prstGeom>
          <a:noFill/>
          <a:ln w="19050" cap="flat" cmpd="sng">
            <a:solidFill>
              <a:srgbClr val="FF0000"/>
            </a:solidFill>
            <a:prstDash val="solid"/>
            <a:round/>
            <a:headEnd type="none" w="med" len="med"/>
            <a:tailEnd type="none" w="med" len="med"/>
          </a:ln>
        </p:spPr>
      </p:cxnSp>
      <p:cxnSp>
        <p:nvCxnSpPr>
          <p:cNvPr id="579" name="Google Shape;579;p49"/>
          <p:cNvCxnSpPr/>
          <p:nvPr/>
        </p:nvCxnSpPr>
        <p:spPr>
          <a:xfrm flipH="1">
            <a:off x="4684550" y="3094025"/>
            <a:ext cx="759600" cy="925800"/>
          </a:xfrm>
          <a:prstGeom prst="straightConnector1">
            <a:avLst/>
          </a:prstGeom>
          <a:noFill/>
          <a:ln w="19050" cap="flat" cmpd="sng">
            <a:solidFill>
              <a:srgbClr val="FF0000"/>
            </a:solidFill>
            <a:prstDash val="solid"/>
            <a:round/>
            <a:headEnd type="none" w="med" len="med"/>
            <a:tailEnd type="none" w="med" len="med"/>
          </a:ln>
        </p:spPr>
      </p:cxnSp>
      <p:pic>
        <p:nvPicPr>
          <p:cNvPr id="580" name="Google Shape;580;p49"/>
          <p:cNvPicPr preferRelativeResize="0"/>
          <p:nvPr/>
        </p:nvPicPr>
        <p:blipFill rotWithShape="1">
          <a:blip r:embed="rId4">
            <a:alphaModFix/>
          </a:blip>
          <a:srcRect t="5434" b="5470"/>
          <a:stretch/>
        </p:blipFill>
        <p:spPr>
          <a:xfrm>
            <a:off x="6711611" y="4221632"/>
            <a:ext cx="811848" cy="542487"/>
          </a:xfrm>
          <a:prstGeom prst="rect">
            <a:avLst/>
          </a:prstGeom>
          <a:noFill/>
          <a:ln w="28575" cap="flat" cmpd="sng">
            <a:solidFill>
              <a:srgbClr val="000000"/>
            </a:solidFill>
            <a:prstDash val="solid"/>
            <a:round/>
            <a:headEnd type="none" w="sm" len="sm"/>
            <a:tailEnd type="none" w="sm" len="sm"/>
          </a:ln>
        </p:spPr>
      </p:pic>
      <p:cxnSp>
        <p:nvCxnSpPr>
          <p:cNvPr id="581" name="Google Shape;581;p49"/>
          <p:cNvCxnSpPr>
            <a:stCxn id="580" idx="1"/>
          </p:cNvCxnSpPr>
          <p:nvPr/>
        </p:nvCxnSpPr>
        <p:spPr>
          <a:xfrm rot="10800000">
            <a:off x="6423911" y="4492876"/>
            <a:ext cx="287700" cy="0"/>
          </a:xfrm>
          <a:prstGeom prst="straightConnector1">
            <a:avLst/>
          </a:prstGeom>
          <a:noFill/>
          <a:ln w="9525" cap="flat" cmpd="sng">
            <a:solidFill>
              <a:srgbClr val="000000"/>
            </a:solidFill>
            <a:prstDash val="solid"/>
            <a:round/>
            <a:headEnd type="none" w="med" len="med"/>
            <a:tailEnd type="triangle" w="med" len="med"/>
          </a:ln>
        </p:spPr>
      </p:cxnSp>
      <p:sp>
        <p:nvSpPr>
          <p:cNvPr id="582" name="Google Shape;582;p49"/>
          <p:cNvSpPr/>
          <p:nvPr/>
        </p:nvSpPr>
        <p:spPr>
          <a:xfrm>
            <a:off x="8459063" y="4208520"/>
            <a:ext cx="489300" cy="542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83" name="Google Shape;583;p49"/>
          <p:cNvCxnSpPr/>
          <p:nvPr/>
        </p:nvCxnSpPr>
        <p:spPr>
          <a:xfrm rot="10800000">
            <a:off x="8252029" y="4479875"/>
            <a:ext cx="207000" cy="0"/>
          </a:xfrm>
          <a:prstGeom prst="straightConnector1">
            <a:avLst/>
          </a:prstGeom>
          <a:noFill/>
          <a:ln w="9525" cap="flat" cmpd="sng">
            <a:solidFill>
              <a:srgbClr val="000000"/>
            </a:solidFill>
            <a:prstDash val="solid"/>
            <a:round/>
            <a:headEnd type="none" w="med" len="med"/>
            <a:tailEnd type="triangle" w="med" len="med"/>
          </a:ln>
        </p:spPr>
      </p:cxnSp>
      <p:cxnSp>
        <p:nvCxnSpPr>
          <p:cNvPr id="584" name="Google Shape;584;p49"/>
          <p:cNvCxnSpPr/>
          <p:nvPr/>
        </p:nvCxnSpPr>
        <p:spPr>
          <a:xfrm rot="10800000">
            <a:off x="7555679" y="4479875"/>
            <a:ext cx="207000" cy="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Network Attacks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Timejacking</a:t>
            </a:r>
            <a:endParaRPr/>
          </a:p>
        </p:txBody>
      </p:sp>
      <p:sp>
        <p:nvSpPr>
          <p:cNvPr id="595" name="Google Shape;595;p51"/>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Background: </a:t>
            </a:r>
            <a:r>
              <a:rPr lang="en"/>
              <a:t>Bitcoin nodes are exchanging monetary transactions over vast distances and time zones; every node needs to be in synch with the other nodes on the network.</a:t>
            </a:r>
            <a:endParaRPr/>
          </a:p>
          <a:p>
            <a:pPr marL="0" lvl="0" indent="0">
              <a:spcBef>
                <a:spcPts val="1600"/>
              </a:spcBef>
              <a:spcAft>
                <a:spcPts val="0"/>
              </a:spcAft>
              <a:buNone/>
            </a:pPr>
            <a:r>
              <a:rPr lang="en"/>
              <a:t>Nodes maintain an internal clock time that is computed as the median clock time of its peers. </a:t>
            </a:r>
            <a:endParaRPr/>
          </a:p>
          <a:p>
            <a:pPr marL="0" lvl="0" indent="0">
              <a:spcBef>
                <a:spcPts val="1600"/>
              </a:spcBef>
              <a:spcAft>
                <a:spcPts val="1600"/>
              </a:spcAft>
              <a:buNone/>
            </a:pPr>
            <a:r>
              <a:rPr lang="en"/>
              <a:t>If the median time differs by more than 70 minutes from the system time, the node reverts its internal clock time to the system time.</a:t>
            </a:r>
            <a:endParaRPr/>
          </a:p>
        </p:txBody>
      </p:sp>
      <p:sp>
        <p:nvSpPr>
          <p:cNvPr id="596" name="Google Shape;596;p51"/>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As a precaution, nodes reject new blocks with timestamps that are more than 2 hours ahead of its internal clock.</a:t>
            </a:r>
            <a:endParaRPr/>
          </a:p>
          <a:p>
            <a:pPr marL="0" lvl="0" indent="0">
              <a:spcBef>
                <a:spcPts val="1600"/>
              </a:spcBef>
              <a:spcAft>
                <a:spcPts val="0"/>
              </a:spcAft>
              <a:buNone/>
            </a:pPr>
            <a:r>
              <a:rPr lang="en" b="1"/>
              <a:t>Attack: </a:t>
            </a:r>
            <a:r>
              <a:rPr lang="en"/>
              <a:t>Attacker launches a </a:t>
            </a:r>
            <a:r>
              <a:rPr lang="en" b="1"/>
              <a:t>sybil attack</a:t>
            </a:r>
            <a:r>
              <a:rPr lang="en"/>
              <a:t> against the target node and </a:t>
            </a:r>
            <a:r>
              <a:rPr lang="en" i="1"/>
              <a:t>every other node</a:t>
            </a:r>
            <a:r>
              <a:rPr lang="en"/>
              <a:t>.</a:t>
            </a:r>
            <a:endParaRPr/>
          </a:p>
          <a:p>
            <a:pPr marL="0" lvl="0" indent="0">
              <a:spcBef>
                <a:spcPts val="1600"/>
              </a:spcBef>
              <a:spcAft>
                <a:spcPts val="0"/>
              </a:spcAft>
              <a:buNone/>
            </a:pPr>
            <a:r>
              <a:rPr lang="en"/>
              <a:t>For the </a:t>
            </a:r>
            <a:r>
              <a:rPr lang="en" b="1"/>
              <a:t>target node</a:t>
            </a:r>
            <a:r>
              <a:rPr lang="en"/>
              <a:t>, the attacker aims to set the internal clock 70 minutes </a:t>
            </a:r>
            <a:r>
              <a:rPr lang="en" i="1"/>
              <a:t>behind</a:t>
            </a:r>
            <a:r>
              <a:rPr lang="en"/>
              <a:t> the wall clock.</a:t>
            </a:r>
            <a:endParaRPr/>
          </a:p>
          <a:p>
            <a:pPr marL="0" lvl="0" indent="0">
              <a:spcBef>
                <a:spcPts val="1600"/>
              </a:spcBef>
              <a:spcAft>
                <a:spcPts val="1600"/>
              </a:spcAft>
              <a:buNone/>
            </a:pPr>
            <a:r>
              <a:rPr lang="en"/>
              <a:t>For </a:t>
            </a:r>
            <a:r>
              <a:rPr lang="en" b="1"/>
              <a:t>every other node</a:t>
            </a:r>
            <a:r>
              <a:rPr lang="en"/>
              <a:t>, the attacker wants to set the internal clocks 70 minutes </a:t>
            </a:r>
            <a:r>
              <a:rPr lang="en" i="1"/>
              <a:t>ahead</a:t>
            </a:r>
            <a:r>
              <a:rPr lang="en"/>
              <a:t> of the wall clock.</a:t>
            </a:r>
            <a:endParaRPr/>
          </a:p>
        </p:txBody>
      </p:sp>
      <p:sp>
        <p:nvSpPr>
          <p:cNvPr id="597" name="Google Shape;597;p51"/>
          <p:cNvSpPr txBox="1"/>
          <p:nvPr/>
        </p:nvSpPr>
        <p:spPr>
          <a:xfrm>
            <a:off x="324250" y="4805454"/>
            <a:ext cx="39768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u="sng">
                <a:solidFill>
                  <a:schemeClr val="hlink"/>
                </a:solidFill>
                <a:hlinkClick r:id="rId3"/>
              </a:rPr>
              <a:t>[2] Timejacking &amp; Bitcoin</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Mining Pools - Example</a:t>
            </a:r>
            <a:endParaRPr/>
          </a:p>
        </p:txBody>
      </p:sp>
      <p:sp>
        <p:nvSpPr>
          <p:cNvPr id="82" name="Google Shape;82;p16"/>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Suppose you want to start mining today.</a:t>
            </a:r>
            <a:endParaRPr/>
          </a:p>
          <a:p>
            <a:pPr marL="457200" lvl="0" indent="-317500" rtl="0">
              <a:spcBef>
                <a:spcPts val="1000"/>
              </a:spcBef>
              <a:spcAft>
                <a:spcPts val="0"/>
              </a:spcAft>
              <a:buSzPts val="1400"/>
              <a:buChar char="●"/>
            </a:pPr>
            <a:r>
              <a:rPr lang="en"/>
              <a:t>Antminer S9: Costs $2400, </a:t>
            </a:r>
            <a:r>
              <a:rPr lang="en" b="1"/>
              <a:t>14 TH/s</a:t>
            </a:r>
            <a:endParaRPr b="1"/>
          </a:p>
          <a:p>
            <a:pPr marL="0" lvl="0" indent="0" rtl="0">
              <a:spcBef>
                <a:spcPts val="1000"/>
              </a:spcBef>
              <a:spcAft>
                <a:spcPts val="0"/>
              </a:spcAft>
              <a:buNone/>
            </a:pPr>
            <a:r>
              <a:rPr lang="en"/>
              <a:t>When do you get your money?</a:t>
            </a:r>
            <a:endParaRPr b="1"/>
          </a:p>
          <a:p>
            <a:pPr marL="457200" lvl="0" indent="-317500" rtl="0">
              <a:spcBef>
                <a:spcPts val="1000"/>
              </a:spcBef>
              <a:spcAft>
                <a:spcPts val="0"/>
              </a:spcAft>
              <a:buSzPts val="1400"/>
              <a:buChar char="●"/>
            </a:pPr>
            <a:r>
              <a:rPr lang="en"/>
              <a:t>Today's network hashrate: </a:t>
            </a:r>
            <a:br>
              <a:rPr lang="en"/>
            </a:br>
            <a:r>
              <a:rPr lang="en" b="1"/>
              <a:t>1,786,321 TH/s</a:t>
            </a:r>
            <a:endParaRPr b="1"/>
          </a:p>
          <a:p>
            <a:pPr marL="457200" lvl="0" indent="-317500" rtl="0">
              <a:spcBef>
                <a:spcPts val="0"/>
              </a:spcBef>
              <a:spcAft>
                <a:spcPts val="0"/>
              </a:spcAft>
              <a:buSzPts val="1400"/>
              <a:buChar char="●"/>
            </a:pPr>
            <a:r>
              <a:rPr lang="en" b="1"/>
              <a:t>% of network hashrate</a:t>
            </a:r>
            <a:r>
              <a:rPr lang="en"/>
              <a:t> = (14 TH/s) / (1786321 TH/s) = </a:t>
            </a:r>
            <a:r>
              <a:rPr lang="en" b="1"/>
              <a:t>0.000783733%</a:t>
            </a:r>
            <a:endParaRPr b="1"/>
          </a:p>
          <a:p>
            <a:pPr marL="0" lvl="0" indent="0" rtl="0">
              <a:spcBef>
                <a:spcPts val="1600"/>
              </a:spcBef>
              <a:spcAft>
                <a:spcPts val="0"/>
              </a:spcAft>
              <a:buNone/>
            </a:pPr>
            <a:r>
              <a:rPr lang="en" b="1"/>
              <a:t>Expected Annual Reward </a:t>
            </a:r>
            <a:br>
              <a:rPr lang="en" b="1"/>
            </a:br>
            <a:r>
              <a:rPr lang="en"/>
              <a:t>= 5.149 BTC / yr ≈ </a:t>
            </a:r>
            <a:r>
              <a:rPr lang="en" b="1"/>
              <a:t>$3301/yr</a:t>
            </a:r>
            <a:endParaRPr b="1"/>
          </a:p>
          <a:p>
            <a:pPr marL="0" lvl="0" indent="0" rtl="0">
              <a:spcBef>
                <a:spcPts val="1600"/>
              </a:spcBef>
              <a:spcAft>
                <a:spcPts val="1600"/>
              </a:spcAft>
              <a:buNone/>
            </a:pPr>
            <a:endParaRPr/>
          </a:p>
        </p:txBody>
      </p:sp>
      <p:sp>
        <p:nvSpPr>
          <p:cNvPr id="83" name="Google Shape;83;p16"/>
          <p:cNvSpPr txBox="1">
            <a:spLocks noGrp="1"/>
          </p:cNvSpPr>
          <p:nvPr>
            <p:ph type="body" idx="2"/>
          </p:nvPr>
        </p:nvSpPr>
        <p:spPr>
          <a:xfrm>
            <a:off x="4832400" y="1225225"/>
            <a:ext cx="41475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Solo mining</a:t>
            </a:r>
            <a:endParaRPr/>
          </a:p>
          <a:p>
            <a:pPr marL="457200" lvl="0" indent="-317500">
              <a:spcBef>
                <a:spcPts val="1600"/>
              </a:spcBef>
              <a:spcAft>
                <a:spcPts val="0"/>
              </a:spcAft>
              <a:buSzPts val="1400"/>
              <a:buChar char="●"/>
            </a:pPr>
            <a:r>
              <a:rPr lang="en"/>
              <a:t>1 block mined per 127594 blocks</a:t>
            </a:r>
            <a:br>
              <a:rPr lang="en"/>
            </a:br>
            <a:r>
              <a:rPr lang="en"/>
              <a:t>≈ 12.5 BTC every 881 days</a:t>
            </a:r>
            <a:r>
              <a:rPr lang="en" b="1"/>
              <a:t/>
            </a:r>
            <a:br>
              <a:rPr lang="en" b="1"/>
            </a:br>
            <a:r>
              <a:rPr lang="en"/>
              <a:t>≈ </a:t>
            </a:r>
            <a:r>
              <a:rPr lang="en" b="1"/>
              <a:t>$8059 once every 2 years 5 months</a:t>
            </a:r>
            <a:endParaRPr b="1"/>
          </a:p>
          <a:p>
            <a:pPr marL="0" lvl="0" indent="0">
              <a:spcBef>
                <a:spcPts val="1600"/>
              </a:spcBef>
              <a:spcAft>
                <a:spcPts val="0"/>
              </a:spcAft>
              <a:buNone/>
            </a:pPr>
            <a:r>
              <a:rPr lang="en" b="1"/>
              <a:t>Mining with mining pool</a:t>
            </a:r>
            <a:r>
              <a:rPr lang="en"/>
              <a:t> (assuming pool has 1/6th of network hashrate):</a:t>
            </a:r>
            <a:endParaRPr/>
          </a:p>
          <a:p>
            <a:pPr marL="457200" lvl="0" indent="-317500">
              <a:spcBef>
                <a:spcPts val="1600"/>
              </a:spcBef>
              <a:spcAft>
                <a:spcPts val="0"/>
              </a:spcAft>
              <a:buSzPts val="1400"/>
              <a:buChar char="●"/>
            </a:pPr>
            <a:r>
              <a:rPr lang="en"/>
              <a:t>(5.149 BTC/yr) / [(52560 blocks/yr) / 6] ≈ </a:t>
            </a:r>
            <a:r>
              <a:rPr lang="en" b="1"/>
              <a:t>$0.38 once every hour</a:t>
            </a:r>
            <a:endParaRPr b="1"/>
          </a:p>
          <a:p>
            <a:pPr marL="0" lvl="0" indent="0">
              <a:spcBef>
                <a:spcPts val="1600"/>
              </a:spcBef>
              <a:spcAft>
                <a:spcPts val="0"/>
              </a:spcAft>
              <a:buClr>
                <a:schemeClr val="dk1"/>
              </a:buClr>
              <a:buSzPts val="1100"/>
              <a:buFont typeface="Arial"/>
              <a:buNone/>
            </a:pPr>
            <a:r>
              <a:rPr lang="en"/>
              <a:t>Paradox: The more secure Bitcoin gets, the more we need mining pools</a:t>
            </a:r>
            <a:endParaRPr/>
          </a:p>
          <a:p>
            <a:pPr marL="0" lvl="0" indent="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Timejacking cont.</a:t>
            </a:r>
            <a:endParaRPr/>
          </a:p>
        </p:txBody>
      </p:sp>
      <p:sp>
        <p:nvSpPr>
          <p:cNvPr id="603" name="Google Shape;603;p52"/>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attacker mines a new block with a timestamp set 190 minutes </a:t>
            </a:r>
            <a:r>
              <a:rPr lang="en" i="1"/>
              <a:t>ahead</a:t>
            </a:r>
            <a:r>
              <a:rPr lang="en"/>
              <a:t> of the real time.</a:t>
            </a:r>
            <a:endParaRPr/>
          </a:p>
          <a:p>
            <a:pPr marL="0" lvl="0" indent="0">
              <a:spcBef>
                <a:spcPts val="1600"/>
              </a:spcBef>
              <a:spcAft>
                <a:spcPts val="0"/>
              </a:spcAft>
              <a:buNone/>
            </a:pPr>
            <a:r>
              <a:rPr lang="en"/>
              <a:t>Every other node </a:t>
            </a:r>
            <a:r>
              <a:rPr lang="en" i="1"/>
              <a:t>accepts</a:t>
            </a:r>
            <a:r>
              <a:rPr lang="en"/>
              <a:t> the block, since it’s within their 120 minute validation bound.</a:t>
            </a:r>
            <a:endParaRPr/>
          </a:p>
          <a:p>
            <a:pPr marL="0" lvl="0" indent="0">
              <a:spcBef>
                <a:spcPts val="1600"/>
              </a:spcBef>
              <a:spcAft>
                <a:spcPts val="0"/>
              </a:spcAft>
              <a:buNone/>
            </a:pPr>
            <a:r>
              <a:rPr lang="en"/>
              <a:t>The target node </a:t>
            </a:r>
            <a:r>
              <a:rPr lang="en" i="1"/>
              <a:t>rejects</a:t>
            </a:r>
            <a:r>
              <a:rPr lang="en"/>
              <a:t> the block, since it’s past the 120 minute validation bound.</a:t>
            </a:r>
            <a:endParaRPr/>
          </a:p>
          <a:p>
            <a:pPr marL="0" lvl="0" indent="0">
              <a:spcBef>
                <a:spcPts val="1600"/>
              </a:spcBef>
              <a:spcAft>
                <a:spcPts val="1600"/>
              </a:spcAft>
              <a:buNone/>
            </a:pPr>
            <a:r>
              <a:rPr lang="en"/>
              <a:t>The attacker has now effectively partitioned the network, since the target node thinks every new block is invalid, while the rest of the network continues on.</a:t>
            </a:r>
            <a:endParaRPr/>
          </a:p>
        </p:txBody>
      </p:sp>
      <p:sp>
        <p:nvSpPr>
          <p:cNvPr id="604" name="Google Shape;604;p52"/>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Assuming the attacker can keep timejacking the target, the attacker has an </a:t>
            </a:r>
            <a:r>
              <a:rPr lang="en" i="1"/>
              <a:t>indefinite</a:t>
            </a:r>
            <a:r>
              <a:rPr lang="en"/>
              <a:t> amount of time to mine blocks for a </a:t>
            </a:r>
            <a:r>
              <a:rPr lang="en" b="1"/>
              <a:t>double spend attack</a:t>
            </a:r>
            <a:r>
              <a:rPr lang="en"/>
              <a:t>.</a:t>
            </a:r>
            <a:endParaRPr/>
          </a:p>
          <a:p>
            <a:pPr marL="0" lvl="0" indent="0">
              <a:spcBef>
                <a:spcPts val="1600"/>
              </a:spcBef>
              <a:spcAft>
                <a:spcPts val="1600"/>
              </a:spcAft>
              <a:buNone/>
            </a:pPr>
            <a:r>
              <a:rPr lang="en"/>
              <a:t>Even with a restricted time window, the attacker still gets several confirmations worth of time to mine on their double spend chain!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DoS Attack - Malicious Miners</a:t>
            </a:r>
            <a:endParaRPr/>
          </a:p>
        </p:txBody>
      </p:sp>
      <p:sp>
        <p:nvSpPr>
          <p:cNvPr id="610" name="Google Shape;610;p53"/>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Malicious Miners can </a:t>
            </a:r>
            <a:r>
              <a:rPr lang="en" b="1"/>
              <a:t>timejack</a:t>
            </a:r>
            <a:r>
              <a:rPr lang="en"/>
              <a:t> competing miners, effectively taking the competing miners out of the network and increasing the malicous miner’s effective hash power!</a:t>
            </a:r>
            <a:endParaRPr/>
          </a:p>
          <a:p>
            <a:pPr marL="0" lvl="0" indent="0">
              <a:spcBef>
                <a:spcPts val="1600"/>
              </a:spcBef>
              <a:spcAft>
                <a:spcPts val="0"/>
              </a:spcAft>
              <a:buNone/>
            </a:pPr>
            <a:r>
              <a:rPr lang="en"/>
              <a:t>In fact, this works for any </a:t>
            </a:r>
            <a:r>
              <a:rPr lang="en" b="1"/>
              <a:t>denial of service attack</a:t>
            </a:r>
            <a:r>
              <a:rPr lang="en"/>
              <a:t> (DoS Attack).</a:t>
            </a:r>
            <a:endParaRPr/>
          </a:p>
          <a:p>
            <a:pPr marL="0" lvl="0" indent="0">
              <a:spcBef>
                <a:spcPts val="1600"/>
              </a:spcBef>
              <a:spcAft>
                <a:spcPts val="1600"/>
              </a:spcAft>
              <a:buNone/>
            </a:pPr>
            <a:r>
              <a:rPr lang="en"/>
              <a:t>Miners with access to a distributed Botnet have a competitive advantage.</a:t>
            </a:r>
            <a:endParaRPr/>
          </a:p>
        </p:txBody>
      </p:sp>
      <p:sp>
        <p:nvSpPr>
          <p:cNvPr id="611" name="Google Shape;611;p53"/>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311700" y="315925"/>
            <a:ext cx="45651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t>Transaction Malleability</a:t>
            </a:r>
            <a:endParaRPr sz="3200" dirty="0"/>
          </a:p>
        </p:txBody>
      </p:sp>
      <p:sp>
        <p:nvSpPr>
          <p:cNvPr id="617" name="Google Shape;617;p54"/>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Nodes relaying a fresh transaction can tweak certain fields to make a version of the transaction with a different hash image, and the digital signature still verifies!</a:t>
            </a:r>
            <a:endParaRPr/>
          </a:p>
          <a:p>
            <a:pPr marL="0" lvl="0" indent="0">
              <a:spcBef>
                <a:spcPts val="1600"/>
              </a:spcBef>
              <a:spcAft>
                <a:spcPts val="0"/>
              </a:spcAft>
              <a:buNone/>
            </a:pPr>
            <a:r>
              <a:rPr lang="en"/>
              <a:t>For example, in ECDSA, the signature pair      (r, s) is equivalent to the signature pair 	  (r, -s (mod N)).</a:t>
            </a:r>
            <a:endParaRPr/>
          </a:p>
          <a:p>
            <a:pPr marL="0" lvl="0" indent="0">
              <a:spcBef>
                <a:spcPts val="1600"/>
              </a:spcBef>
              <a:spcAft>
                <a:spcPts val="0"/>
              </a:spcAft>
              <a:buNone/>
            </a:pPr>
            <a:r>
              <a:rPr lang="en"/>
              <a:t>Both validate the same transaction data, but now the hash image changes.</a:t>
            </a:r>
            <a:endParaRPr/>
          </a:p>
          <a:p>
            <a:pPr marL="0" lvl="0" indent="0">
              <a:spcBef>
                <a:spcPts val="1600"/>
              </a:spcBef>
              <a:spcAft>
                <a:spcPts val="1600"/>
              </a:spcAft>
              <a:buNone/>
            </a:pPr>
            <a:r>
              <a:rPr lang="en"/>
              <a:t>Additionally, the  </a:t>
            </a:r>
            <a:r>
              <a:rPr lang="en">
                <a:latin typeface="Source Code Pro"/>
                <a:ea typeface="Source Code Pro"/>
                <a:cs typeface="Source Code Pro"/>
                <a:sym typeface="Source Code Pro"/>
              </a:rPr>
              <a:t>scriptSig</a:t>
            </a:r>
            <a:r>
              <a:rPr lang="en">
                <a:latin typeface="Arial"/>
                <a:ea typeface="Arial"/>
                <a:cs typeface="Arial"/>
                <a:sym typeface="Arial"/>
              </a:rPr>
              <a:t>  field can (sometimes) have extraneous script ops tacked on the end.</a:t>
            </a:r>
            <a:endParaRPr>
              <a:latin typeface="Arial"/>
              <a:ea typeface="Arial"/>
              <a:cs typeface="Arial"/>
              <a:sym typeface="Arial"/>
            </a:endParaRPr>
          </a:p>
        </p:txBody>
      </p:sp>
      <p:sp>
        <p:nvSpPr>
          <p:cNvPr id="618" name="Google Shape;618;p54"/>
          <p:cNvSpPr txBox="1">
            <a:spLocks noGrp="1"/>
          </p:cNvSpPr>
          <p:nvPr>
            <p:ph type="body" idx="2"/>
          </p:nvPr>
        </p:nvSpPr>
        <p:spPr>
          <a:xfrm>
            <a:off x="4832400" y="140250"/>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When is this an issue? </a:t>
            </a:r>
            <a:r>
              <a:rPr lang="en"/>
              <a:t>In some cases, transactions rely on a chain of previous transactions (common in micro payments / lightning network).</a:t>
            </a:r>
            <a:endParaRPr/>
          </a:p>
          <a:p>
            <a:pPr marL="0" lvl="0" indent="0">
              <a:spcBef>
                <a:spcPts val="1600"/>
              </a:spcBef>
              <a:spcAft>
                <a:spcPts val="0"/>
              </a:spcAft>
              <a:buNone/>
            </a:pPr>
            <a:r>
              <a:rPr lang="en"/>
              <a:t>Changing the hash image of a prior transaction in the chain will invalidate every subsequent transaction!</a:t>
            </a:r>
            <a:endParaRPr/>
          </a:p>
          <a:p>
            <a:pPr marL="0" lvl="0" indent="0">
              <a:spcBef>
                <a:spcPts val="1600"/>
              </a:spcBef>
              <a:spcAft>
                <a:spcPts val="0"/>
              </a:spcAft>
              <a:buNone/>
            </a:pPr>
            <a:r>
              <a:rPr lang="en" b="1"/>
              <a:t>Example:</a:t>
            </a:r>
            <a:r>
              <a:rPr lang="en"/>
              <a:t> Mt. Gox Incident. Mt. Gox claims attacker made withdrawals, then used txn malleability to change txid in-flight. To Mt. Gox, it looks like the txn didn’t go through. Meanwhile, the BTC was actually sent!</a:t>
            </a:r>
            <a:endParaRPr/>
          </a:p>
          <a:p>
            <a:pPr marL="0" lvl="0" indent="0">
              <a:spcBef>
                <a:spcPts val="1600"/>
              </a:spcBef>
              <a:spcAft>
                <a:spcPts val="1600"/>
              </a:spcAft>
              <a:buClr>
                <a:schemeClr val="dk1"/>
              </a:buClr>
              <a:buSzPts val="1100"/>
              <a:buFont typeface="Arial"/>
              <a:buNone/>
            </a:pPr>
            <a:r>
              <a:rPr lang="en" b="1"/>
              <a:t>Solutions? </a:t>
            </a:r>
            <a:r>
              <a:rPr lang="en"/>
              <a:t>The new SegWit (Segregated Witness) proposal stores transaction signatures in a </a:t>
            </a:r>
            <a:r>
              <a:rPr lang="en" i="1"/>
              <a:t>separate</a:t>
            </a:r>
            <a:r>
              <a:rPr lang="en"/>
              <a:t> merkle tree, effectively fixing transaction malleability. Not yet in production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5"/>
          <p:cNvSpPr txBox="1">
            <a:spLocks noGrp="1"/>
          </p:cNvSpPr>
          <p:nvPr>
            <p:ph type="title"/>
          </p:nvPr>
        </p:nvSpPr>
        <p:spPr>
          <a:xfrm>
            <a:off x="311700" y="315925"/>
            <a:ext cx="42705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dirty="0"/>
              <a:t>Next Time: Ethereum</a:t>
            </a:r>
            <a:endParaRPr sz="3600" dirty="0"/>
          </a:p>
        </p:txBody>
      </p:sp>
      <p:sp>
        <p:nvSpPr>
          <p:cNvPr id="624" name="Google Shape;624;p55"/>
          <p:cNvSpPr txBox="1">
            <a:spLocks noGrp="1"/>
          </p:cNvSpPr>
          <p:nvPr>
            <p:ph type="body" idx="1"/>
          </p:nvPr>
        </p:nvSpPr>
        <p:spPr>
          <a:xfrm>
            <a:off x="311700" y="1225225"/>
            <a:ext cx="3999900" cy="387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Readings</a:t>
            </a:r>
            <a:endParaRPr/>
          </a:p>
          <a:p>
            <a:pPr marL="457200" lvl="0" indent="-317500" rtl="0">
              <a:spcBef>
                <a:spcPts val="0"/>
              </a:spcBef>
              <a:spcAft>
                <a:spcPts val="0"/>
              </a:spcAft>
              <a:buSzPts val="1400"/>
              <a:buChar char="●"/>
            </a:pPr>
            <a:r>
              <a:rPr lang="en" b="1"/>
              <a:t>The Ethereum White Paper</a:t>
            </a:r>
            <a:r>
              <a:rPr lang="en"/>
              <a:t> - </a:t>
            </a:r>
            <a:br>
              <a:rPr lang="en"/>
            </a:br>
            <a:r>
              <a:rPr lang="en"/>
              <a:t>accessible overview of Ethereum</a:t>
            </a:r>
            <a:endParaRPr/>
          </a:p>
          <a:p>
            <a:pPr marL="914400" lvl="1" indent="-304800" rtl="0">
              <a:spcBef>
                <a:spcPts val="0"/>
              </a:spcBef>
              <a:spcAft>
                <a:spcPts val="0"/>
              </a:spcAft>
              <a:buSzPts val="1200"/>
              <a:buChar char="○"/>
            </a:pPr>
            <a:r>
              <a:rPr lang="en" u="sng">
                <a:solidFill>
                  <a:schemeClr val="hlink"/>
                </a:solidFill>
                <a:latin typeface="+mj-lt"/>
                <a:hlinkClick r:id="rId3"/>
              </a:rPr>
              <a:t>https://github.com/ethereum/wiki/wiki/White-Paper</a:t>
            </a:r>
            <a:endParaRPr>
              <a:latin typeface="+mj-lt"/>
            </a:endParaRPr>
          </a:p>
          <a:p>
            <a:pPr marL="914400" lvl="1" indent="-304800" rtl="0">
              <a:spcBef>
                <a:spcPts val="0"/>
              </a:spcBef>
              <a:spcAft>
                <a:spcPts val="0"/>
              </a:spcAft>
              <a:buSzPts val="1200"/>
              <a:buChar char="○"/>
            </a:pPr>
            <a:r>
              <a:rPr lang="en" b="1">
                <a:latin typeface="+mj-lt"/>
              </a:rPr>
              <a:t>"Ethereum" section</a:t>
            </a:r>
            <a:endParaRPr b="1">
              <a:latin typeface="+mj-lt"/>
            </a:endParaRPr>
          </a:p>
          <a:p>
            <a:pPr marL="1371600" lvl="2" indent="-304800" rtl="0">
              <a:spcBef>
                <a:spcPts val="0"/>
              </a:spcBef>
              <a:spcAft>
                <a:spcPts val="0"/>
              </a:spcAft>
              <a:buSzPts val="1200"/>
              <a:buChar char="■"/>
            </a:pPr>
            <a:r>
              <a:rPr lang="en">
                <a:latin typeface="+mj-lt"/>
              </a:rPr>
              <a:t>All subsections</a:t>
            </a:r>
            <a:endParaRPr>
              <a:latin typeface="+mj-lt"/>
            </a:endParaRPr>
          </a:p>
          <a:p>
            <a:pPr marL="914400" lvl="1" indent="-304800" rtl="0">
              <a:spcBef>
                <a:spcPts val="0"/>
              </a:spcBef>
              <a:spcAft>
                <a:spcPts val="0"/>
              </a:spcAft>
              <a:buSzPts val="1200"/>
              <a:buChar char="○"/>
            </a:pPr>
            <a:r>
              <a:rPr lang="en" b="1">
                <a:latin typeface="+mj-lt"/>
              </a:rPr>
              <a:t>"Miscellanea And Concerns" section</a:t>
            </a:r>
            <a:endParaRPr b="1">
              <a:latin typeface="+mj-lt"/>
            </a:endParaRPr>
          </a:p>
          <a:p>
            <a:pPr marL="1371600" lvl="2" indent="-304800" rtl="0">
              <a:spcBef>
                <a:spcPts val="0"/>
              </a:spcBef>
              <a:spcAft>
                <a:spcPts val="0"/>
              </a:spcAft>
              <a:buSzPts val="1200"/>
              <a:buChar char="■"/>
            </a:pPr>
            <a:r>
              <a:rPr lang="en">
                <a:latin typeface="+mj-lt"/>
              </a:rPr>
              <a:t>Selected subsections: "Fees", "Computation And Turing-Completeness"</a:t>
            </a:r>
            <a:endParaRPr>
              <a:latin typeface="+mj-lt"/>
            </a:endParaRPr>
          </a:p>
          <a:p>
            <a:pPr marL="914400" lvl="1" indent="-304800" rtl="0">
              <a:spcBef>
                <a:spcPts val="0"/>
              </a:spcBef>
              <a:spcAft>
                <a:spcPts val="0"/>
              </a:spcAft>
              <a:buSzPts val="1200"/>
              <a:buChar char="○"/>
            </a:pPr>
            <a:r>
              <a:rPr lang="en" b="1">
                <a:latin typeface="+mj-lt"/>
              </a:rPr>
              <a:t>"Conclusion"</a:t>
            </a:r>
            <a:endParaRPr b="1">
              <a:latin typeface="+mj-lt"/>
            </a:endParaRPr>
          </a:p>
          <a:p>
            <a:pPr marL="457200" lvl="0" indent="-317500" rtl="0">
              <a:spcBef>
                <a:spcPts val="0"/>
              </a:spcBef>
              <a:spcAft>
                <a:spcPts val="0"/>
              </a:spcAft>
              <a:buSzPts val="1400"/>
              <a:buChar char="●"/>
            </a:pPr>
            <a:r>
              <a:rPr lang="en"/>
              <a:t>Optional reading (there will be a bonus question on this)</a:t>
            </a:r>
            <a:endParaRPr/>
          </a:p>
          <a:p>
            <a:pPr marL="914400" lvl="1" indent="-304800" rtl="0">
              <a:spcBef>
                <a:spcPts val="0"/>
              </a:spcBef>
              <a:spcAft>
                <a:spcPts val="0"/>
              </a:spcAft>
              <a:buSzPts val="1200"/>
              <a:buChar char="○"/>
            </a:pPr>
            <a:r>
              <a:rPr lang="en">
                <a:latin typeface="+mj-lt"/>
              </a:rPr>
              <a:t>"Scripting" subsection</a:t>
            </a:r>
            <a:endParaRPr>
              <a:latin typeface="+mj-lt"/>
            </a:endParaRPr>
          </a:p>
          <a:p>
            <a:pPr marL="914400" lvl="1" indent="-304800" rtl="0">
              <a:spcBef>
                <a:spcPts val="0"/>
              </a:spcBef>
              <a:spcAft>
                <a:spcPts val="0"/>
              </a:spcAft>
              <a:buSzPts val="1200"/>
              <a:buChar char="○"/>
            </a:pPr>
            <a:r>
              <a:rPr lang="en">
                <a:latin typeface="+mj-lt"/>
              </a:rPr>
              <a:t>Remaining subsections in "Miscellanea And Concerns"</a:t>
            </a:r>
            <a:endParaRPr>
              <a:latin typeface="+mj-lt"/>
            </a:endParaRPr>
          </a:p>
        </p:txBody>
      </p:sp>
      <p:sp>
        <p:nvSpPr>
          <p:cNvPr id="625" name="Google Shape;625;p55"/>
          <p:cNvSpPr txBox="1">
            <a:spLocks noGrp="1"/>
          </p:cNvSpPr>
          <p:nvPr>
            <p:ph type="body" idx="2"/>
          </p:nvPr>
        </p:nvSpPr>
        <p:spPr>
          <a:xfrm>
            <a:off x="4832400" y="315925"/>
            <a:ext cx="3999900" cy="4566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Ethereum White paper too casual or hand-wavy for you? Try the </a:t>
            </a:r>
            <a:r>
              <a:rPr lang="en" u="sng">
                <a:solidFill>
                  <a:schemeClr val="hlink"/>
                </a:solidFill>
                <a:hlinkClick r:id="rId4"/>
              </a:rPr>
              <a:t>Ethereum Yellow Paper</a:t>
            </a:r>
            <a:r>
              <a:rPr lang="en"/>
              <a:t> instead. </a:t>
            </a:r>
            <a:r>
              <a:rPr lang="en" b="1"/>
              <a:t>For brave souls only.</a:t>
            </a:r>
            <a:endParaRPr b="1"/>
          </a:p>
          <a:p>
            <a:pPr marL="0" lvl="0" indent="0" rtl="0">
              <a:spcBef>
                <a:spcPts val="1600"/>
              </a:spcBef>
              <a:spcAft>
                <a:spcPts val="0"/>
              </a:spcAft>
              <a:buNone/>
            </a:pPr>
            <a:r>
              <a:rPr lang="en" b="1"/>
              <a:t>Benedict Chan, Lead Platform Engineer of BitGo is speaking on Ethereum security (10/17)</a:t>
            </a:r>
            <a:endParaRPr b="1"/>
          </a:p>
          <a:p>
            <a:pPr marL="457200" lvl="0" indent="-317500" rtl="0">
              <a:spcBef>
                <a:spcPts val="0"/>
              </a:spcBef>
              <a:spcAft>
                <a:spcPts val="0"/>
              </a:spcAft>
              <a:buSzPts val="1400"/>
              <a:buChar char="●"/>
            </a:pPr>
            <a:r>
              <a:rPr lang="en"/>
              <a:t>Free pizza / refreshments</a:t>
            </a:r>
            <a:endParaRPr/>
          </a:p>
          <a:p>
            <a:pPr marL="457200" lvl="0" indent="-317500" rtl="0">
              <a:spcBef>
                <a:spcPts val="0"/>
              </a:spcBef>
              <a:spcAft>
                <a:spcPts val="0"/>
              </a:spcAft>
              <a:buSzPts val="1400"/>
              <a:buChar char="●"/>
            </a:pPr>
            <a:r>
              <a:rPr lang="en"/>
              <a:t>356 Barrows at 7pm, Mon Oct 17</a:t>
            </a:r>
            <a:endParaRPr/>
          </a:p>
          <a:p>
            <a:pPr marL="457200" lvl="0" indent="-317500" rtl="0">
              <a:spcBef>
                <a:spcPts val="0"/>
              </a:spcBef>
              <a:spcAft>
                <a:spcPts val="0"/>
              </a:spcAft>
              <a:buSzPts val="1400"/>
              <a:buChar char="●"/>
            </a:pPr>
            <a:r>
              <a:rPr lang="en" u="sng">
                <a:solidFill>
                  <a:schemeClr val="hlink"/>
                </a:solidFill>
                <a:hlinkClick r:id="rId5"/>
              </a:rPr>
              <a:t>https://www.meetup.com/Berkeley-Bitcoin-Meetup/events/234585426/</a:t>
            </a:r>
            <a:endParaRPr/>
          </a:p>
          <a:p>
            <a:pPr marL="0" lvl="0" indent="0" rtl="0">
              <a:spcBef>
                <a:spcPts val="1600"/>
              </a:spcBef>
              <a:spcAft>
                <a:spcPts val="0"/>
              </a:spcAft>
              <a:buNone/>
            </a:pPr>
            <a:r>
              <a:rPr lang="en" b="1"/>
              <a:t>Blockchain @ Berkeley Infosession (10/24)</a:t>
            </a:r>
            <a:endParaRPr b="1"/>
          </a:p>
          <a:p>
            <a:pPr marL="457200" lvl="0" indent="-317500" rtl="0">
              <a:spcBef>
                <a:spcPts val="0"/>
              </a:spcBef>
              <a:spcAft>
                <a:spcPts val="0"/>
              </a:spcAft>
              <a:buSzPts val="1400"/>
              <a:buChar char="●"/>
            </a:pPr>
            <a:r>
              <a:rPr lang="en"/>
              <a:t>356 Barrows at 7pm, Mon Oct 24</a:t>
            </a:r>
            <a:endParaRPr/>
          </a:p>
          <a:p>
            <a:pPr marL="457200" lvl="0" indent="-317500" rtl="0">
              <a:spcBef>
                <a:spcPts val="0"/>
              </a:spcBef>
              <a:spcAft>
                <a:spcPts val="0"/>
              </a:spcAft>
              <a:buSzPts val="1400"/>
              <a:buChar char="●"/>
            </a:pPr>
            <a:r>
              <a:rPr lang="en"/>
              <a:t>Application information</a:t>
            </a:r>
            <a:endParaRPr/>
          </a:p>
          <a:p>
            <a:pPr marL="457200" lvl="0" indent="-317500" rtl="0">
              <a:spcBef>
                <a:spcPts val="0"/>
              </a:spcBef>
              <a:spcAft>
                <a:spcPts val="0"/>
              </a:spcAft>
              <a:buSzPts val="1400"/>
              <a:buChar char="●"/>
            </a:pPr>
            <a:r>
              <a:rPr lang="en" u="sng">
                <a:solidFill>
                  <a:schemeClr val="hlink"/>
                </a:solidFill>
                <a:hlinkClick r:id="rId6"/>
              </a:rPr>
              <a:t>https://www.facebook.com/events/385771441768358/</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Computational power requires electricity requires $$, reaches equilibrium if miners are breaking even or profitable</a:t>
            </a:r>
            <a:endParaRPr/>
          </a:p>
          <a:p>
            <a:pPr marL="457200" lvl="0" indent="-342900">
              <a:spcBef>
                <a:spcPts val="1600"/>
              </a:spcBef>
              <a:spcAft>
                <a:spcPts val="0"/>
              </a:spcAft>
              <a:buSzPts val="1800"/>
              <a:buChar char="●"/>
            </a:pPr>
            <a:r>
              <a:rPr lang="en"/>
              <a:t>Lemma 1: </a:t>
            </a:r>
            <a:r>
              <a:rPr lang="en" b="1"/>
              <a:t>Mining Reward = Mining Cost</a:t>
            </a:r>
            <a:endParaRPr/>
          </a:p>
          <a:p>
            <a:pPr marL="0" lvl="0" indent="0">
              <a:spcBef>
                <a:spcPts val="1600"/>
              </a:spcBef>
              <a:spcAft>
                <a:spcPts val="0"/>
              </a:spcAft>
              <a:buNone/>
            </a:pPr>
            <a:r>
              <a:rPr lang="en"/>
              <a:t>If you are roughly breaking even with the capital you invest, there is little to no marginal cost to getting more hashrate. You simply need more capital to attain 51%</a:t>
            </a:r>
            <a:endParaRPr/>
          </a:p>
          <a:p>
            <a:pPr marL="457200" lvl="0" indent="-342900" rtl="0">
              <a:spcBef>
                <a:spcPts val="1600"/>
              </a:spcBef>
              <a:spcAft>
                <a:spcPts val="0"/>
              </a:spcAft>
              <a:buSzPts val="1800"/>
              <a:buChar char="●"/>
            </a:pPr>
            <a:r>
              <a:rPr lang="en"/>
              <a:t>Lemma 2: </a:t>
            </a:r>
            <a:r>
              <a:rPr lang="en" b="1"/>
              <a:t>Cost of acquiring 51% &lt; Mining cost</a:t>
            </a:r>
            <a:endParaRPr b="1"/>
          </a:p>
        </p:txBody>
      </p:sp>
      <p:sp>
        <p:nvSpPr>
          <p:cNvPr id="631" name="Google Shape;631;p5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Lemmas 1 &amp; 2</a:t>
            </a:r>
            <a:endParaRPr/>
          </a:p>
        </p:txBody>
      </p:sp>
      <p:sp>
        <p:nvSpPr>
          <p:cNvPr id="632" name="Google Shape;632;p56"/>
          <p:cNvSpPr txBox="1"/>
          <p:nvPr/>
        </p:nvSpPr>
        <p:spPr>
          <a:xfrm>
            <a:off x="7165475" y="0"/>
            <a:ext cx="1926300" cy="121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(Originally presented by Martin Koppelmann at SF Bitcoin Devs Seminar)</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Lemma 3</a:t>
            </a:r>
            <a:endParaRPr/>
          </a:p>
        </p:txBody>
      </p:sp>
      <p:sp>
        <p:nvSpPr>
          <p:cNvPr id="638" name="Google Shape;638;p5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profits can you get from owning &gt;51% of the hashrate</a:t>
            </a:r>
            <a:endParaRPr/>
          </a:p>
          <a:p>
            <a:pPr marL="457200" lvl="0" indent="-342900" rtl="0">
              <a:spcBef>
                <a:spcPts val="0"/>
              </a:spcBef>
              <a:spcAft>
                <a:spcPts val="0"/>
              </a:spcAft>
              <a:buSzPts val="1800"/>
              <a:buChar char="●"/>
            </a:pPr>
            <a:r>
              <a:rPr lang="en"/>
              <a:t>Crash the currency? No problem. Regain value (and then some) by shorting Bitcoin on an exchange</a:t>
            </a:r>
            <a:endParaRPr/>
          </a:p>
          <a:p>
            <a:pPr marL="0" lvl="0" indent="0" rtl="0">
              <a:spcBef>
                <a:spcPts val="1000"/>
              </a:spcBef>
              <a:spcAft>
                <a:spcPts val="0"/>
              </a:spcAft>
              <a:buNone/>
            </a:pPr>
            <a:r>
              <a:rPr lang="en"/>
              <a:t>You can effectively get 100% of the mining reward</a:t>
            </a:r>
            <a:endParaRPr/>
          </a:p>
          <a:p>
            <a:pPr marL="457200" lvl="0" indent="-342900" rtl="0">
              <a:spcBef>
                <a:spcPts val="0"/>
              </a:spcBef>
              <a:spcAft>
                <a:spcPts val="0"/>
              </a:spcAft>
              <a:buSzPts val="1800"/>
              <a:buChar char="●"/>
            </a:pPr>
            <a:r>
              <a:rPr lang="en"/>
              <a:t>Only mine on your own blocks</a:t>
            </a:r>
            <a:endParaRPr/>
          </a:p>
          <a:p>
            <a:pPr marL="914400" lvl="1" indent="-317500" rtl="0">
              <a:spcBef>
                <a:spcPts val="0"/>
              </a:spcBef>
              <a:spcAft>
                <a:spcPts val="0"/>
              </a:spcAft>
              <a:buSzPts val="1400"/>
              <a:buChar char="○"/>
            </a:pPr>
            <a:r>
              <a:rPr lang="en">
                <a:latin typeface="+mj-lt"/>
              </a:rPr>
              <a:t>Can prevent anyone else from mining - you always produce longest PoW chain</a:t>
            </a:r>
            <a:endParaRPr>
              <a:latin typeface="+mj-lt"/>
            </a:endParaRPr>
          </a:p>
          <a:p>
            <a:pPr marL="0" lvl="0" indent="0" rtl="0">
              <a:spcBef>
                <a:spcPts val="1000"/>
              </a:spcBef>
              <a:spcAft>
                <a:spcPts val="0"/>
              </a:spcAft>
              <a:buNone/>
            </a:pPr>
            <a:r>
              <a:rPr lang="en"/>
              <a:t>How this would affect the price depends on threshold</a:t>
            </a:r>
            <a:endParaRPr/>
          </a:p>
          <a:p>
            <a:pPr marL="457200" lvl="0" indent="-342900" rtl="0">
              <a:spcBef>
                <a:spcPts val="0"/>
              </a:spcBef>
              <a:spcAft>
                <a:spcPts val="0"/>
              </a:spcAft>
              <a:buSzPts val="1800"/>
              <a:buChar char="●"/>
            </a:pPr>
            <a:r>
              <a:rPr lang="en"/>
              <a:t>q = 51% =&gt; 49% of blocks are orphaned (eh)</a:t>
            </a:r>
            <a:endParaRPr/>
          </a:p>
          <a:p>
            <a:pPr marL="457200" lvl="0" indent="-342900" rtl="0">
              <a:spcBef>
                <a:spcPts val="0"/>
              </a:spcBef>
              <a:spcAft>
                <a:spcPts val="0"/>
              </a:spcAft>
              <a:buSzPts val="1800"/>
              <a:buChar char="●"/>
            </a:pPr>
            <a:r>
              <a:rPr lang="en"/>
              <a:t>q = 80% =&gt; 20% of blocks are orphaned</a:t>
            </a:r>
            <a:endParaRPr/>
          </a:p>
          <a:p>
            <a:pPr marL="914400" lvl="1" indent="-317500" rtl="0">
              <a:spcBef>
                <a:spcPts val="0"/>
              </a:spcBef>
              <a:spcAft>
                <a:spcPts val="0"/>
              </a:spcAft>
              <a:buSzPts val="1400"/>
              <a:buChar char="○"/>
            </a:pPr>
            <a:r>
              <a:rPr lang="en">
                <a:latin typeface="+mj-lt"/>
              </a:rPr>
              <a:t>Average Bitcoin user not really affected, still able to make transactions</a:t>
            </a:r>
            <a:endParaRPr>
              <a:latin typeface="+mj-lt"/>
            </a:endParaRPr>
          </a:p>
          <a:p>
            <a:pPr marL="0" lvl="0" indent="0" rtl="0">
              <a:spcBef>
                <a:spcPts val="1000"/>
              </a:spcBef>
              <a:spcAft>
                <a:spcPts val="0"/>
              </a:spcAft>
              <a:buNone/>
            </a:pPr>
            <a:r>
              <a:rPr lang="en"/>
              <a:t>Lemma 3: </a:t>
            </a:r>
            <a:r>
              <a:rPr lang="en" b="1"/>
              <a:t>Value of 51% attack &gt; Mining Reward</a:t>
            </a:r>
            <a:endParaRPr b="1"/>
          </a:p>
        </p:txBody>
      </p:sp>
      <p:sp>
        <p:nvSpPr>
          <p:cNvPr id="639" name="Google Shape;639;p57"/>
          <p:cNvSpPr txBox="1"/>
          <p:nvPr/>
        </p:nvSpPr>
        <p:spPr>
          <a:xfrm>
            <a:off x="7165475" y="0"/>
            <a:ext cx="1926300" cy="121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latin typeface="+mj-lt"/>
              </a:rPr>
              <a:t>(Originally presented by Martin Koppelmann at SF Bitcoin Devs Seminar)</a:t>
            </a:r>
            <a:endParaRPr sz="1100">
              <a:latin typeface="+mj-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Combining Lemmas</a:t>
            </a:r>
            <a:endParaRPr/>
          </a:p>
        </p:txBody>
      </p:sp>
      <p:sp>
        <p:nvSpPr>
          <p:cNvPr id="645" name="Google Shape;645;p5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Lemmas:</a:t>
            </a:r>
            <a:endParaRPr/>
          </a:p>
          <a:p>
            <a:pPr marL="457200" lvl="0" indent="-342900">
              <a:spcBef>
                <a:spcPts val="0"/>
              </a:spcBef>
              <a:spcAft>
                <a:spcPts val="0"/>
              </a:spcAft>
              <a:buSzPts val="1800"/>
              <a:buChar char="●"/>
            </a:pPr>
            <a:r>
              <a:rPr lang="en"/>
              <a:t>Lemma 1: Mining Reward = Mining Cost</a:t>
            </a:r>
            <a:endParaRPr/>
          </a:p>
          <a:p>
            <a:pPr marL="457200" lvl="0" indent="-342900">
              <a:spcBef>
                <a:spcPts val="0"/>
              </a:spcBef>
              <a:spcAft>
                <a:spcPts val="0"/>
              </a:spcAft>
              <a:buSzPts val="1800"/>
              <a:buChar char="●"/>
            </a:pPr>
            <a:r>
              <a:rPr lang="en"/>
              <a:t>Lemma 2: Cost of acquiring 51% &lt; Mining Cost</a:t>
            </a:r>
            <a:endParaRPr/>
          </a:p>
          <a:p>
            <a:pPr marL="457200" lvl="0" indent="-342900">
              <a:spcBef>
                <a:spcPts val="0"/>
              </a:spcBef>
              <a:spcAft>
                <a:spcPts val="0"/>
              </a:spcAft>
              <a:buSzPts val="1800"/>
              <a:buChar char="●"/>
            </a:pPr>
            <a:r>
              <a:rPr lang="en"/>
              <a:t>Lemma 3: Value of 51% attack &gt; Mining Reward</a:t>
            </a:r>
            <a:endParaRPr/>
          </a:p>
          <a:p>
            <a:pPr marL="0" lvl="0" indent="0">
              <a:spcBef>
                <a:spcPts val="1600"/>
              </a:spcBef>
              <a:spcAft>
                <a:spcPts val="0"/>
              </a:spcAft>
              <a:buNone/>
            </a:pPr>
            <a:r>
              <a:rPr lang="en" b="1"/>
              <a:t>Therefore, Value of 51% attack &gt; Cost of acquiring 51%</a:t>
            </a:r>
            <a:endParaRPr b="1"/>
          </a:p>
          <a:p>
            <a:pPr marL="0" lvl="0" indent="0">
              <a:spcBef>
                <a:spcPts val="1600"/>
              </a:spcBef>
              <a:spcAft>
                <a:spcPts val="1600"/>
              </a:spcAft>
              <a:buNone/>
            </a:pPr>
            <a:r>
              <a:rPr lang="en"/>
              <a:t>If math is correct, Game Theory says that 51% attacking Bitcoin </a:t>
            </a:r>
            <a:r>
              <a:rPr lang="en" b="1"/>
              <a:t>is profitable</a:t>
            </a:r>
            <a:endParaRPr b="1"/>
          </a:p>
        </p:txBody>
      </p:sp>
      <p:sp>
        <p:nvSpPr>
          <p:cNvPr id="646" name="Google Shape;646;p58"/>
          <p:cNvSpPr txBox="1"/>
          <p:nvPr/>
        </p:nvSpPr>
        <p:spPr>
          <a:xfrm>
            <a:off x="311700" y="4619550"/>
            <a:ext cx="6988500" cy="26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(Originally presented by Martin Koppelmann at SF Bitcoin Devs Seminar)</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Additional Ideas</a:t>
            </a:r>
            <a:endParaRPr/>
          </a:p>
        </p:txBody>
      </p:sp>
      <p:sp>
        <p:nvSpPr>
          <p:cNvPr id="652" name="Google Shape;652;p5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A way to offset costs incurred by mining pools</a:t>
            </a:r>
            <a:endParaRPr b="1"/>
          </a:p>
          <a:p>
            <a:pPr marL="0" lvl="0" indent="0">
              <a:spcBef>
                <a:spcPts val="1600"/>
              </a:spcBef>
              <a:spcAft>
                <a:spcPts val="0"/>
              </a:spcAft>
              <a:buNone/>
            </a:pPr>
            <a:r>
              <a:rPr lang="en"/>
              <a:t>More orphaned blocks are a sign of pool wars</a:t>
            </a:r>
            <a:endParaRPr/>
          </a:p>
          <a:p>
            <a:pPr marL="0" lvl="0" indent="0">
              <a:spcBef>
                <a:spcPts val="1600"/>
              </a:spcBef>
              <a:spcAft>
                <a:spcPts val="1600"/>
              </a:spcAft>
              <a:buNone/>
            </a:pPr>
            <a:r>
              <a:rPr lang="en"/>
              <a:t>Insurance contracts for bitcoin stakeholders based on number of orphaned blocks</a:t>
            </a:r>
            <a:endParaRPr/>
          </a:p>
        </p:txBody>
      </p:sp>
      <p:sp>
        <p:nvSpPr>
          <p:cNvPr id="653" name="Google Shape;653;p59"/>
          <p:cNvSpPr txBox="1"/>
          <p:nvPr/>
        </p:nvSpPr>
        <p:spPr>
          <a:xfrm>
            <a:off x="7165475" y="0"/>
            <a:ext cx="1926300" cy="121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(Originally presented by Martin Koppelmann at SF Bitcoin Devs Seminar)</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Generalization of Vulnerabilities</a:t>
            </a:r>
            <a:endParaRPr/>
          </a:p>
        </p:txBody>
      </p:sp>
      <p:sp>
        <p:nvSpPr>
          <p:cNvPr id="659" name="Google Shape;659;p60"/>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Bitcoin mining is zero sum</a:t>
            </a:r>
            <a:endParaRPr/>
          </a:p>
          <a:p>
            <a:pPr marL="457200" lvl="0" indent="-317500">
              <a:spcBef>
                <a:spcPts val="1600"/>
              </a:spcBef>
              <a:spcAft>
                <a:spcPts val="0"/>
              </a:spcAft>
              <a:buSzPts val="1400"/>
              <a:buChar char="●"/>
            </a:pPr>
            <a:r>
              <a:rPr lang="en"/>
              <a:t>In general, to increase earnings, someone else needs to be excluded</a:t>
            </a:r>
            <a:endParaRPr/>
          </a:p>
          <a:p>
            <a:pPr marL="0" lvl="0" indent="0" rtl="0">
              <a:spcBef>
                <a:spcPts val="1600"/>
              </a:spcBef>
              <a:spcAft>
                <a:spcPts val="0"/>
              </a:spcAft>
              <a:buNone/>
            </a:pPr>
            <a:r>
              <a:rPr lang="en" b="1"/>
              <a:t>Members-only Mining</a:t>
            </a:r>
            <a:endParaRPr b="1"/>
          </a:p>
          <a:p>
            <a:pPr marL="457200" lvl="0" indent="-317500">
              <a:spcBef>
                <a:spcPts val="1600"/>
              </a:spcBef>
              <a:spcAft>
                <a:spcPts val="0"/>
              </a:spcAft>
              <a:buSzPts val="1400"/>
              <a:buChar char="●"/>
            </a:pPr>
            <a:r>
              <a:rPr lang="en"/>
              <a:t>Let hashrate join a collusion until 80% of the network is in, then exclude the rest</a:t>
            </a:r>
            <a:endParaRPr/>
          </a:p>
          <a:p>
            <a:pPr marL="457200" lvl="0" indent="-317500">
              <a:spcBef>
                <a:spcPts val="0"/>
              </a:spcBef>
              <a:spcAft>
                <a:spcPts val="0"/>
              </a:spcAft>
              <a:buSzPts val="1400"/>
              <a:buChar char="●"/>
            </a:pPr>
            <a:r>
              <a:rPr lang="en"/>
              <a:t>No incentive not to join</a:t>
            </a:r>
            <a:endParaRPr/>
          </a:p>
          <a:p>
            <a:pPr marL="914400" lvl="1" indent="-304800">
              <a:spcBef>
                <a:spcPts val="0"/>
              </a:spcBef>
              <a:spcAft>
                <a:spcPts val="0"/>
              </a:spcAft>
              <a:buSzPts val="1200"/>
              <a:buChar char="○"/>
            </a:pPr>
            <a:r>
              <a:rPr lang="en">
                <a:latin typeface="+mj-lt"/>
              </a:rPr>
              <a:t>Attack succeeds, get increased reward</a:t>
            </a:r>
            <a:endParaRPr>
              <a:latin typeface="+mj-lt"/>
            </a:endParaRPr>
          </a:p>
          <a:p>
            <a:pPr marL="914400" lvl="1" indent="-304800" rtl="0">
              <a:spcBef>
                <a:spcPts val="0"/>
              </a:spcBef>
              <a:spcAft>
                <a:spcPts val="0"/>
              </a:spcAft>
              <a:buSzPts val="1200"/>
              <a:buChar char="○"/>
            </a:pPr>
            <a:r>
              <a:rPr lang="en">
                <a:latin typeface="+mj-lt"/>
              </a:rPr>
              <a:t>Attack wouldn't fail: conduct attack in such a way that it wouldn't start until the threshold is reached</a:t>
            </a:r>
            <a:endParaRPr>
              <a:latin typeface="+mj-lt"/>
            </a:endParaRPr>
          </a:p>
          <a:p>
            <a:pPr marL="0" lvl="0" indent="0">
              <a:spcBef>
                <a:spcPts val="1600"/>
              </a:spcBef>
              <a:spcAft>
                <a:spcPts val="1600"/>
              </a:spcAft>
              <a:buNone/>
            </a:pPr>
            <a:endParaRPr/>
          </a:p>
        </p:txBody>
      </p:sp>
      <p:sp>
        <p:nvSpPr>
          <p:cNvPr id="660" name="Google Shape;660;p60"/>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t>Naive Example</a:t>
            </a:r>
            <a:endParaRPr b="1"/>
          </a:p>
          <a:p>
            <a:pPr marL="457200" lvl="0" indent="-317500" rtl="0">
              <a:spcBef>
                <a:spcPts val="1600"/>
              </a:spcBef>
              <a:spcAft>
                <a:spcPts val="0"/>
              </a:spcAft>
              <a:buSzPts val="1400"/>
              <a:buChar char="●"/>
            </a:pPr>
            <a:r>
              <a:rPr lang="en"/>
              <a:t>3 pools collude, own more than 51%</a:t>
            </a:r>
            <a:endParaRPr/>
          </a:p>
          <a:p>
            <a:pPr marL="457200" lvl="0" indent="-317500" rtl="0">
              <a:spcBef>
                <a:spcPts val="0"/>
              </a:spcBef>
              <a:spcAft>
                <a:spcPts val="0"/>
              </a:spcAft>
              <a:buSzPts val="1400"/>
              <a:buChar char="●"/>
            </a:pPr>
            <a:r>
              <a:rPr lang="en"/>
              <a:t>Ignore every 10th block of another pool</a:t>
            </a:r>
            <a:endParaRPr/>
          </a:p>
          <a:p>
            <a:pPr marL="457200" lvl="0" indent="-317500" rtl="0">
              <a:spcBef>
                <a:spcPts val="0"/>
              </a:spcBef>
              <a:spcAft>
                <a:spcPts val="0"/>
              </a:spcAft>
              <a:buSzPts val="1400"/>
              <a:buChar char="●"/>
            </a:pPr>
            <a:r>
              <a:rPr lang="en"/>
              <a:t>Undetectable</a:t>
            </a:r>
            <a:endParaRPr/>
          </a:p>
          <a:p>
            <a:pPr marL="0" lvl="0" indent="0" rtl="0">
              <a:spcBef>
                <a:spcPts val="1600"/>
              </a:spcBef>
              <a:spcAft>
                <a:spcPts val="1600"/>
              </a:spcAft>
              <a:buNone/>
            </a:pPr>
            <a:r>
              <a:rPr lang="en"/>
              <a:t>More profitable than honest strategy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Post-block Reward Bitcoin</a:t>
            </a:r>
            <a:endParaRPr/>
          </a:p>
        </p:txBody>
      </p:sp>
      <p:sp>
        <p:nvSpPr>
          <p:cNvPr id="666" name="Google Shape;666;p61"/>
          <p:cNvSpPr txBox="1">
            <a:spLocks noGrp="1"/>
          </p:cNvSpPr>
          <p:nvPr>
            <p:ph type="body" idx="1"/>
          </p:nvPr>
        </p:nvSpPr>
        <p:spPr>
          <a:xfrm>
            <a:off x="311700" y="1225225"/>
            <a:ext cx="3999900" cy="3453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Assumption: average Bitcoin user holds $100,000 in Bitcoin, willing to pay $1000 in fees</a:t>
            </a:r>
            <a:endParaRPr/>
          </a:p>
          <a:p>
            <a:pPr marL="457200" lvl="0" indent="-317500" rtl="0">
              <a:spcBef>
                <a:spcPts val="1600"/>
              </a:spcBef>
              <a:spcAft>
                <a:spcPts val="0"/>
              </a:spcAft>
              <a:buSzPts val="1400"/>
              <a:buChar char="●"/>
            </a:pPr>
            <a:r>
              <a:rPr lang="en"/>
              <a:t>(This is when Bitcoin is near 0 block reward)</a:t>
            </a:r>
            <a:endParaRPr/>
          </a:p>
          <a:p>
            <a:pPr marL="457200" lvl="0" indent="-317500" rtl="0">
              <a:spcBef>
                <a:spcPts val="0"/>
              </a:spcBef>
              <a:spcAft>
                <a:spcPts val="0"/>
              </a:spcAft>
              <a:buSzPts val="1400"/>
              <a:buChar char="●"/>
            </a:pPr>
            <a:r>
              <a:rPr lang="en"/>
              <a:t>Is mining based off transaction fees sustainable?</a:t>
            </a:r>
            <a:endParaRPr/>
          </a:p>
          <a:p>
            <a:pPr marL="457200" lvl="0" indent="-317500" rtl="0">
              <a:spcBef>
                <a:spcPts val="0"/>
              </a:spcBef>
              <a:spcAft>
                <a:spcPts val="0"/>
              </a:spcAft>
              <a:buSzPts val="1400"/>
              <a:buChar char="●"/>
            </a:pPr>
            <a:r>
              <a:rPr lang="en"/>
              <a:t>Money must move, must be paid in transaction fees so that miners can collect it as mining reward</a:t>
            </a:r>
            <a:endParaRPr/>
          </a:p>
          <a:p>
            <a:pPr marL="457200" lvl="0" indent="-317500" rtl="0">
              <a:spcBef>
                <a:spcPts val="0"/>
              </a:spcBef>
              <a:spcAft>
                <a:spcPts val="0"/>
              </a:spcAft>
              <a:buSzPts val="1400"/>
              <a:buChar char="●"/>
            </a:pPr>
            <a:r>
              <a:rPr lang="en"/>
              <a:t>Amount of hashpower going into Bitcoin dependent on mining reward</a:t>
            </a:r>
            <a:endParaRPr/>
          </a:p>
        </p:txBody>
      </p:sp>
      <p:sp>
        <p:nvSpPr>
          <p:cNvPr id="667" name="Google Shape;667;p61"/>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Therefore</a:t>
            </a:r>
            <a:endParaRPr/>
          </a:p>
          <a:p>
            <a:pPr marL="457200" lvl="0" indent="-317500">
              <a:spcBef>
                <a:spcPts val="1600"/>
              </a:spcBef>
              <a:spcAft>
                <a:spcPts val="0"/>
              </a:spcAft>
              <a:buSzPts val="1400"/>
              <a:buChar char="●"/>
            </a:pPr>
            <a:r>
              <a:rPr lang="en"/>
              <a:t>(average fees paid) / (avg holdings) = (cost of attacking) / (market cap)</a:t>
            </a:r>
            <a:endParaRPr/>
          </a:p>
          <a:p>
            <a:pPr marL="457200" lvl="0" indent="-317500" rtl="0">
              <a:spcBef>
                <a:spcPts val="0"/>
              </a:spcBef>
              <a:spcAft>
                <a:spcPts val="0"/>
              </a:spcAft>
              <a:buSzPts val="1400"/>
              <a:buChar char="●"/>
            </a:pPr>
            <a:r>
              <a:rPr lang="en"/>
              <a:t>In our example, attacker only needs to pay 1% of the market cap of Bitcoin to attack</a:t>
            </a:r>
            <a:endParaRPr/>
          </a:p>
          <a:p>
            <a:pPr marL="0" lvl="0" indent="0" rtl="0">
              <a:spcBef>
                <a:spcPts val="1600"/>
              </a:spcBef>
              <a:spcAft>
                <a:spcPts val="1600"/>
              </a:spcAft>
              <a:buNone/>
            </a:pPr>
            <a:r>
              <a:rPr lang="en" b="1"/>
              <a:t>Post reward Bitcoin must have a high velocity of money to be secure</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161375" y="28928"/>
            <a:ext cx="2893200" cy="2089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t>Mining Pool Hashrate Distribution</a:t>
            </a:r>
            <a:endParaRPr sz="3200" dirty="0"/>
          </a:p>
        </p:txBody>
      </p:sp>
      <p:pic>
        <p:nvPicPr>
          <p:cNvPr id="89" name="Google Shape;89;p17"/>
          <p:cNvPicPr preferRelativeResize="0"/>
          <p:nvPr/>
        </p:nvPicPr>
        <p:blipFill>
          <a:blip r:embed="rId3">
            <a:alphaModFix/>
          </a:blip>
          <a:stretch>
            <a:fillRect/>
          </a:stretch>
        </p:blipFill>
        <p:spPr>
          <a:xfrm>
            <a:off x="2736575" y="0"/>
            <a:ext cx="6407425" cy="4589575"/>
          </a:xfrm>
          <a:prstGeom prst="rect">
            <a:avLst/>
          </a:prstGeom>
          <a:noFill/>
          <a:ln>
            <a:noFill/>
          </a:ln>
        </p:spPr>
      </p:pic>
      <p:sp>
        <p:nvSpPr>
          <p:cNvPr id="90" name="Google Shape;90;p17"/>
          <p:cNvSpPr txBox="1"/>
          <p:nvPr/>
        </p:nvSpPr>
        <p:spPr>
          <a:xfrm>
            <a:off x="3307775" y="4470925"/>
            <a:ext cx="2181000" cy="59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Source: </a:t>
            </a:r>
            <a:br>
              <a:rPr lang="en" sz="1200"/>
            </a:br>
            <a:r>
              <a:rPr lang="en" sz="1200" u="sng">
                <a:solidFill>
                  <a:schemeClr val="hlink"/>
                </a:solidFill>
                <a:hlinkClick r:id="rId4"/>
              </a:rPr>
              <a:t>blockchain.info</a:t>
            </a:r>
            <a:r>
              <a:rPr lang="en" sz="1200"/>
              <a:t> (10/12/16)</a:t>
            </a:r>
            <a:endParaRPr sz="1200"/>
          </a:p>
        </p:txBody>
      </p:sp>
      <p:sp>
        <p:nvSpPr>
          <p:cNvPr id="91" name="Google Shape;91;p17"/>
          <p:cNvSpPr txBox="1"/>
          <p:nvPr/>
        </p:nvSpPr>
        <p:spPr>
          <a:xfrm>
            <a:off x="161375" y="2310475"/>
            <a:ext cx="2575200" cy="186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Community exhibits backlash against large mining pools</a:t>
            </a:r>
            <a:endParaRPr/>
          </a:p>
          <a:p>
            <a:pPr marL="457200" lvl="0" indent="-317500" rtl="0">
              <a:spcBef>
                <a:spcPts val="0"/>
              </a:spcBef>
              <a:spcAft>
                <a:spcPts val="0"/>
              </a:spcAft>
              <a:buSzPts val="1400"/>
              <a:buChar char="●"/>
            </a:pPr>
            <a:r>
              <a:rPr lang="en"/>
              <a:t>Ex: GHash.io in 2014</a:t>
            </a:r>
            <a:endParaRPr/>
          </a:p>
          <a:p>
            <a:pPr marL="0" lvl="0" indent="0" rtl="0">
              <a:spcBef>
                <a:spcPts val="1000"/>
              </a:spcBef>
              <a:spcAft>
                <a:spcPts val="0"/>
              </a:spcAft>
              <a:buNone/>
            </a:pPr>
            <a:r>
              <a:rPr lang="en"/>
              <a:t>Single entity might be be participating in multiple pools</a:t>
            </a:r>
            <a:endParaRPr/>
          </a:p>
          <a:p>
            <a:pPr marL="457200" lvl="0" indent="-317500" rtl="0">
              <a:spcBef>
                <a:spcPts val="0"/>
              </a:spcBef>
              <a:spcAft>
                <a:spcPts val="0"/>
              </a:spcAft>
              <a:buSzPts val="1400"/>
              <a:buChar char="●"/>
            </a:pPr>
            <a:r>
              <a:rPr lang="en">
                <a:solidFill>
                  <a:schemeClr val="dk1"/>
                </a:solidFill>
              </a:rPr>
              <a:t>Called "</a:t>
            </a:r>
            <a:r>
              <a:rPr lang="en" b="1">
                <a:solidFill>
                  <a:schemeClr val="dk1"/>
                </a:solidFill>
              </a:rPr>
              <a:t>Laundering hashes</a:t>
            </a:r>
            <a:r>
              <a:rPr lang="en">
                <a:solidFill>
                  <a:schemeClr val="dk1"/>
                </a:solidFill>
              </a:rPr>
              <a:t>"</a:t>
            </a:r>
            <a:endParaRPr/>
          </a:p>
          <a:p>
            <a:pPr marL="457200" lvl="0" indent="-317500" rtl="0">
              <a:spcBef>
                <a:spcPts val="0"/>
              </a:spcBef>
              <a:spcAft>
                <a:spcPts val="0"/>
              </a:spcAft>
              <a:buSzPts val="1400"/>
              <a:buChar char="●"/>
            </a:pPr>
            <a:r>
              <a:rPr lang="en"/>
              <a:t>Actual concentration of control over mining hardware </a:t>
            </a:r>
            <a:r>
              <a:rPr lang="en" b="1"/>
              <a:t>is unknown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Conclusions</a:t>
            </a:r>
            <a:endParaRPr/>
          </a:p>
        </p:txBody>
      </p:sp>
      <p:sp>
        <p:nvSpPr>
          <p:cNvPr id="673" name="Google Shape;673;p62"/>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a:t>Use something better than QT</a:t>
            </a:r>
            <a:endParaRPr/>
          </a:p>
          <a:p>
            <a:pPr marL="457200" lvl="0" indent="-317500" rtl="0">
              <a:spcBef>
                <a:spcPts val="0"/>
              </a:spcBef>
              <a:spcAft>
                <a:spcPts val="0"/>
              </a:spcAft>
              <a:buSzPts val="1400"/>
              <a:buAutoNum type="arabicPeriod"/>
            </a:pPr>
            <a:r>
              <a:rPr lang="en"/>
              <a:t>This works</a:t>
            </a:r>
            <a:endParaRPr/>
          </a:p>
          <a:p>
            <a:pPr marL="914400" lvl="1" indent="-304800" rtl="0">
              <a:spcBef>
                <a:spcPts val="0"/>
              </a:spcBef>
              <a:spcAft>
                <a:spcPts val="0"/>
              </a:spcAft>
              <a:buSzPts val="1200"/>
              <a:buAutoNum type="alphaLcPeriod"/>
            </a:pPr>
            <a:r>
              <a:rPr lang="en">
                <a:latin typeface="+mj-lt"/>
              </a:rPr>
              <a:t>If you reach 51%, you get a higher reward, so it's sustainable</a:t>
            </a:r>
            <a:endParaRPr>
              <a:latin typeface="+mj-lt"/>
            </a:endParaRPr>
          </a:p>
          <a:p>
            <a:pPr marL="0" lvl="0" indent="0" rtl="0">
              <a:spcBef>
                <a:spcPts val="1600"/>
              </a:spcBef>
              <a:spcAft>
                <a:spcPts val="0"/>
              </a:spcAft>
              <a:buNone/>
            </a:pPr>
            <a:r>
              <a:rPr lang="en"/>
              <a:t>Hashrate / PoW does not secure Bitcoin/transactions - full nodes do! PoW only distributes votes</a:t>
            </a:r>
            <a:endParaRPr/>
          </a:p>
          <a:p>
            <a:pPr marL="0" lvl="0" indent="0" rtl="0">
              <a:spcBef>
                <a:spcPts val="1600"/>
              </a:spcBef>
              <a:spcAft>
                <a:spcPts val="1600"/>
              </a:spcAft>
              <a:buNone/>
            </a:pPr>
            <a:r>
              <a:rPr lang="en"/>
              <a:t>Other mechanics for vote distribution are maybe fine</a:t>
            </a:r>
            <a:endParaRPr/>
          </a:p>
        </p:txBody>
      </p:sp>
      <p:pic>
        <p:nvPicPr>
          <p:cNvPr id="674" name="Google Shape;674;p62"/>
          <p:cNvPicPr preferRelativeResize="0"/>
          <p:nvPr/>
        </p:nvPicPr>
        <p:blipFill>
          <a:blip r:embed="rId3">
            <a:alphaModFix/>
          </a:blip>
          <a:stretch>
            <a:fillRect/>
          </a:stretch>
        </p:blipFill>
        <p:spPr>
          <a:xfrm>
            <a:off x="4721700" y="1402325"/>
            <a:ext cx="4238849" cy="342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body" idx="1"/>
          </p:nvPr>
        </p:nvSpPr>
        <p:spPr>
          <a:xfrm>
            <a:off x="311700" y="1225225"/>
            <a:ext cx="8520600" cy="382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700" dirty="0"/>
              <a:t>How to prove that you are contributing to the pool?</a:t>
            </a:r>
            <a:endParaRPr sz="1700" dirty="0"/>
          </a:p>
          <a:p>
            <a:pPr marL="0" lvl="0" indent="0" rtl="0">
              <a:spcBef>
                <a:spcPts val="1000"/>
              </a:spcBef>
              <a:spcAft>
                <a:spcPts val="0"/>
              </a:spcAft>
              <a:buNone/>
            </a:pPr>
            <a:r>
              <a:rPr lang="en" sz="1700" dirty="0"/>
              <a:t>Submit </a:t>
            </a:r>
            <a:r>
              <a:rPr lang="en" sz="1700" b="1" dirty="0"/>
              <a:t>Shares</a:t>
            </a:r>
            <a:r>
              <a:rPr lang="en" sz="1700" dirty="0"/>
              <a:t>: 'Near-valid' blocks</a:t>
            </a:r>
            <a:endParaRPr sz="1700" dirty="0"/>
          </a:p>
          <a:p>
            <a:pPr marL="457200" lvl="0" indent="-336550" rtl="0">
              <a:spcBef>
                <a:spcPts val="1000"/>
              </a:spcBef>
              <a:spcAft>
                <a:spcPts val="0"/>
              </a:spcAft>
              <a:buSzPts val="1700"/>
              <a:buChar char="●"/>
            </a:pPr>
            <a:r>
              <a:rPr lang="en" sz="1700" dirty="0"/>
              <a:t>Producing shares implies computational power being expended</a:t>
            </a:r>
            <a:endParaRPr sz="1700" dirty="0"/>
          </a:p>
          <a:p>
            <a:pPr marL="457200" lvl="0" indent="-336550" rtl="0">
              <a:spcBef>
                <a:spcPts val="0"/>
              </a:spcBef>
              <a:spcAft>
                <a:spcPts val="0"/>
              </a:spcAft>
              <a:buSzPts val="1700"/>
              <a:buChar char="●"/>
            </a:pPr>
            <a:r>
              <a:rPr lang="en" sz="1700" dirty="0"/>
              <a:t>Pool operator pays for valid shares</a:t>
            </a:r>
            <a:endParaRPr sz="1700" dirty="0"/>
          </a:p>
          <a:p>
            <a:pPr marL="914400" lvl="1" indent="-311150" rtl="0">
              <a:spcBef>
                <a:spcPts val="0"/>
              </a:spcBef>
              <a:spcAft>
                <a:spcPts val="0"/>
              </a:spcAft>
              <a:buSzPts val="1300"/>
              <a:buChar char="○"/>
            </a:pPr>
            <a:r>
              <a:rPr lang="en" sz="1300" dirty="0">
                <a:latin typeface="+mj-lt"/>
              </a:rPr>
              <a:t>Rewards distributed proportional to # of shares submitted</a:t>
            </a:r>
            <a:endParaRPr sz="1300" dirty="0">
              <a:latin typeface="+mj-lt"/>
            </a:endParaRPr>
          </a:p>
          <a:p>
            <a:pPr marL="457200" lvl="0" indent="-336550" rtl="0">
              <a:spcBef>
                <a:spcPts val="0"/>
              </a:spcBef>
              <a:spcAft>
                <a:spcPts val="0"/>
              </a:spcAft>
              <a:buSzPts val="1700"/>
              <a:buChar char="●"/>
            </a:pPr>
            <a:r>
              <a:rPr lang="en" sz="1700" dirty="0"/>
              <a:t>Valid blocks are shares as well</a:t>
            </a:r>
            <a:endParaRPr sz="1700" dirty="0"/>
          </a:p>
          <a:p>
            <a:pPr marL="914400" lvl="1" indent="-311150" rtl="0">
              <a:spcBef>
                <a:spcPts val="0"/>
              </a:spcBef>
              <a:spcAft>
                <a:spcPts val="0"/>
              </a:spcAft>
              <a:buSzPts val="1300"/>
              <a:buChar char="○"/>
            </a:pPr>
            <a:r>
              <a:rPr lang="en" sz="1300" dirty="0">
                <a:latin typeface="+mj-lt"/>
              </a:rPr>
              <a:t>Individual who finds valid block is not rewarded any extra coins</a:t>
            </a:r>
            <a:endParaRPr sz="1300" dirty="0">
              <a:latin typeface="+mj-lt"/>
            </a:endParaRPr>
          </a:p>
          <a:p>
            <a:pPr marL="0" lvl="0" indent="0">
              <a:spcBef>
                <a:spcPts val="1600"/>
              </a:spcBef>
              <a:spcAft>
                <a:spcPts val="0"/>
              </a:spcAft>
              <a:buNone/>
            </a:pPr>
            <a:r>
              <a:rPr lang="en" sz="1700" dirty="0"/>
              <a:t>FAQ: Why can't someone submit shares in a pool and keep the reward of the valid block for themselves?</a:t>
            </a:r>
            <a:endParaRPr sz="1700" dirty="0"/>
          </a:p>
          <a:p>
            <a:pPr marL="457200" lvl="0" indent="-336550" rtl="0">
              <a:spcBef>
                <a:spcPts val="0"/>
              </a:spcBef>
              <a:spcAft>
                <a:spcPts val="0"/>
              </a:spcAft>
              <a:buSzPts val="1700"/>
              <a:buChar char="●"/>
            </a:pPr>
            <a:r>
              <a:rPr lang="en" sz="1700" dirty="0"/>
              <a:t>The valid block is based on the Merkle root given by the pool operator.</a:t>
            </a:r>
            <a:endParaRPr sz="1700" dirty="0"/>
          </a:p>
          <a:p>
            <a:pPr marL="457200" lvl="0" indent="-336550" rtl="0">
              <a:spcBef>
                <a:spcPts val="0"/>
              </a:spcBef>
              <a:spcAft>
                <a:spcPts val="0"/>
              </a:spcAft>
              <a:buSzPts val="1700"/>
              <a:buChar char="●"/>
            </a:pPr>
            <a:r>
              <a:rPr lang="en" sz="1700" dirty="0"/>
              <a:t>Pool public key ➞ Coinbase tx ➞ Merkle Root</a:t>
            </a:r>
            <a:endParaRPr sz="1700" dirty="0"/>
          </a:p>
          <a:p>
            <a:pPr marL="0" lvl="0" indent="0" rtl="0">
              <a:spcBef>
                <a:spcPts val="1600"/>
              </a:spcBef>
              <a:spcAft>
                <a:spcPts val="1600"/>
              </a:spcAft>
              <a:buNone/>
            </a:pPr>
            <a:endParaRPr sz="1700" dirty="0"/>
          </a:p>
        </p:txBody>
      </p:sp>
      <p:sp>
        <p:nvSpPr>
          <p:cNvPr id="97" name="Google Shape;97;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Mining Pools - Shares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76200" y="315925"/>
            <a:ext cx="90678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000" dirty="0"/>
              <a:t>Mining Pools - Basic Reward Schemes</a:t>
            </a:r>
            <a:endParaRPr sz="4000" dirty="0"/>
          </a:p>
        </p:txBody>
      </p:sp>
      <p:sp>
        <p:nvSpPr>
          <p:cNvPr id="103" name="Google Shape;103;p19"/>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a:t>Pay-per-share</a:t>
            </a:r>
            <a:endParaRPr sz="1800" b="1"/>
          </a:p>
          <a:p>
            <a:pPr marL="0" lvl="0" indent="0" rtl="0">
              <a:spcBef>
                <a:spcPts val="1600"/>
              </a:spcBef>
              <a:spcAft>
                <a:spcPts val="0"/>
              </a:spcAft>
              <a:buNone/>
            </a:pPr>
            <a:r>
              <a:rPr lang="en"/>
              <a:t>Pool pays out </a:t>
            </a:r>
            <a:r>
              <a:rPr lang="en" b="1"/>
              <a:t>at every share submitted.</a:t>
            </a:r>
            <a:r>
              <a:rPr lang="en"/>
              <a:t> By default will be proportional to work done by individuals</a:t>
            </a:r>
            <a:endParaRPr/>
          </a:p>
          <a:p>
            <a:pPr marL="457200" lvl="0" indent="-317500" rtl="0">
              <a:spcBef>
                <a:spcPts val="1600"/>
              </a:spcBef>
              <a:spcAft>
                <a:spcPts val="0"/>
              </a:spcAft>
              <a:buSzPts val="1400"/>
              <a:buAutoNum type="arabicPeriod"/>
            </a:pPr>
            <a:r>
              <a:rPr lang="en"/>
              <a:t>More beneficial for </a:t>
            </a:r>
            <a:r>
              <a:rPr lang="en" b="1"/>
              <a:t>miners</a:t>
            </a:r>
            <a:endParaRPr b="1"/>
          </a:p>
          <a:p>
            <a:pPr marL="457200" lvl="0" indent="-317500" rtl="0">
              <a:spcBef>
                <a:spcPts val="0"/>
              </a:spcBef>
              <a:spcAft>
                <a:spcPts val="0"/>
              </a:spcAft>
              <a:buSzPts val="1400"/>
              <a:buAutoNum type="arabicPeriod"/>
            </a:pPr>
            <a:r>
              <a:rPr lang="en"/>
              <a:t>Individual miners have no risk from reward variance</a:t>
            </a:r>
            <a:endParaRPr/>
          </a:p>
          <a:p>
            <a:pPr marL="914400" lvl="1" indent="-304800" rtl="0">
              <a:spcBef>
                <a:spcPts val="0"/>
              </a:spcBef>
              <a:spcAft>
                <a:spcPts val="0"/>
              </a:spcAft>
              <a:buSzPts val="1200"/>
              <a:buAutoNum type="alphaLcPeriod"/>
            </a:pPr>
            <a:r>
              <a:rPr lang="en">
                <a:latin typeface="+mj-lt"/>
              </a:rPr>
              <a:t>Pool takes on the risk completely</a:t>
            </a:r>
            <a:endParaRPr>
              <a:latin typeface="+mj-lt"/>
            </a:endParaRPr>
          </a:p>
          <a:p>
            <a:pPr marL="457200" lvl="0" indent="-317500" rtl="0">
              <a:spcBef>
                <a:spcPts val="0"/>
              </a:spcBef>
              <a:spcAft>
                <a:spcPts val="0"/>
              </a:spcAft>
              <a:buSzPts val="1400"/>
              <a:buAutoNum type="arabicPeriod"/>
            </a:pPr>
            <a:r>
              <a:rPr lang="en"/>
              <a:t>Problem: No incentive for individuals to actually submit valid blocks</a:t>
            </a:r>
            <a:endParaRPr/>
          </a:p>
          <a:p>
            <a:pPr marL="914400" lvl="1" indent="-304800">
              <a:spcBef>
                <a:spcPts val="0"/>
              </a:spcBef>
              <a:spcAft>
                <a:spcPts val="0"/>
              </a:spcAft>
              <a:buSzPts val="1200"/>
              <a:buAutoNum type="alphaLcPeriod"/>
            </a:pPr>
            <a:r>
              <a:rPr lang="en">
                <a:latin typeface="+mj-lt"/>
              </a:rPr>
              <a:t>Individuals are paid regardless</a:t>
            </a:r>
            <a:endParaRPr>
              <a:latin typeface="+mj-lt"/>
            </a:endParaRPr>
          </a:p>
        </p:txBody>
      </p:sp>
      <p:sp>
        <p:nvSpPr>
          <p:cNvPr id="104" name="Google Shape;104;p19"/>
          <p:cNvSpPr txBox="1">
            <a:spLocks noGrp="1"/>
          </p:cNvSpPr>
          <p:nvPr>
            <p:ph type="body" idx="2"/>
          </p:nvPr>
        </p:nvSpPr>
        <p:spPr>
          <a:xfrm>
            <a:off x="4832400" y="1225225"/>
            <a:ext cx="3999900" cy="3546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a:t>Proportional</a:t>
            </a:r>
            <a:endParaRPr sz="1800" b="1"/>
          </a:p>
          <a:p>
            <a:pPr marL="0" lvl="0" indent="0" rtl="0">
              <a:spcBef>
                <a:spcPts val="1600"/>
              </a:spcBef>
              <a:spcAft>
                <a:spcPts val="0"/>
              </a:spcAft>
              <a:buNone/>
            </a:pPr>
            <a:r>
              <a:rPr lang="en"/>
              <a:t>Pool pays out </a:t>
            </a:r>
            <a:r>
              <a:rPr lang="en" b="1"/>
              <a:t>when blocks are found,</a:t>
            </a:r>
            <a:r>
              <a:rPr lang="en"/>
              <a:t> proportional to the work individuals have submitted for this block </a:t>
            </a:r>
            <a:endParaRPr/>
          </a:p>
          <a:p>
            <a:pPr marL="457200" lvl="0" indent="-317500" rtl="0">
              <a:spcBef>
                <a:spcPts val="1600"/>
              </a:spcBef>
              <a:spcAft>
                <a:spcPts val="0"/>
              </a:spcAft>
              <a:buSzPts val="1400"/>
              <a:buAutoNum type="arabicPeriod"/>
            </a:pPr>
            <a:r>
              <a:rPr lang="en"/>
              <a:t>More beneficial for the </a:t>
            </a:r>
            <a:r>
              <a:rPr lang="en" b="1"/>
              <a:t>pool</a:t>
            </a:r>
            <a:endParaRPr b="1"/>
          </a:p>
          <a:p>
            <a:pPr marL="457200" lvl="0" indent="-317500" rtl="0">
              <a:spcBef>
                <a:spcPts val="0"/>
              </a:spcBef>
              <a:spcAft>
                <a:spcPts val="0"/>
              </a:spcAft>
              <a:buSzPts val="1400"/>
              <a:buAutoNum type="arabicPeriod"/>
            </a:pPr>
            <a:r>
              <a:rPr lang="en"/>
              <a:t>Individual miners still bear some risk in variance proportional to size of the pool </a:t>
            </a:r>
            <a:endParaRPr/>
          </a:p>
          <a:p>
            <a:pPr marL="914400" lvl="1" indent="-304800" rtl="0">
              <a:spcBef>
                <a:spcPts val="0"/>
              </a:spcBef>
              <a:spcAft>
                <a:spcPts val="0"/>
              </a:spcAft>
              <a:buSzPts val="1200"/>
              <a:buAutoNum type="alphaLcPeriod"/>
            </a:pPr>
            <a:r>
              <a:rPr lang="en">
                <a:latin typeface="+mj-lt"/>
              </a:rPr>
              <a:t>Not a problem if pool is sufficiently large</a:t>
            </a:r>
            <a:endParaRPr>
              <a:latin typeface="+mj-lt"/>
            </a:endParaRPr>
          </a:p>
          <a:p>
            <a:pPr marL="457200" lvl="0" indent="-317500" rtl="0">
              <a:spcBef>
                <a:spcPts val="0"/>
              </a:spcBef>
              <a:spcAft>
                <a:spcPts val="0"/>
              </a:spcAft>
              <a:buSzPts val="1400"/>
              <a:buAutoNum type="arabicPeriod"/>
            </a:pPr>
            <a:r>
              <a:rPr lang="en"/>
              <a:t>Lower risk for pool operators - only pay out when reward is found</a:t>
            </a:r>
            <a:endParaRPr/>
          </a:p>
          <a:p>
            <a:pPr marL="914400" lvl="1" indent="-304800">
              <a:spcBef>
                <a:spcPts val="0"/>
              </a:spcBef>
              <a:spcAft>
                <a:spcPts val="0"/>
              </a:spcAft>
              <a:buSzPts val="1200"/>
              <a:buAutoNum type="alphaLcPeriod"/>
            </a:pPr>
            <a:r>
              <a:rPr lang="en">
                <a:latin typeface="+mj-lt"/>
              </a:rPr>
              <a:t>Individuals thus incentivized to submit valid blocks</a:t>
            </a:r>
            <a:endParaRPr>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Pool Hopping</a:t>
            </a:r>
            <a:endParaRPr/>
          </a:p>
        </p:txBody>
      </p:sp>
      <p:sp>
        <p:nvSpPr>
          <p:cNvPr id="110" name="Google Shape;110;p20"/>
          <p:cNvSpPr txBox="1">
            <a:spLocks noGrp="1"/>
          </p:cNvSpPr>
          <p:nvPr>
            <p:ph type="body" idx="1"/>
          </p:nvPr>
        </p:nvSpPr>
        <p:spPr>
          <a:xfrm>
            <a:off x="311700" y="1225225"/>
            <a:ext cx="4281600" cy="3666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a:t>Pool hopping</a:t>
            </a:r>
            <a:r>
              <a:rPr lang="en" sz="1600"/>
              <a:t>: switching between pools to increase total rewards</a:t>
            </a:r>
            <a:endParaRPr sz="1600"/>
          </a:p>
          <a:p>
            <a:pPr marL="457200" lvl="0" indent="-330200" rtl="0">
              <a:spcBef>
                <a:spcPts val="1600"/>
              </a:spcBef>
              <a:spcAft>
                <a:spcPts val="0"/>
              </a:spcAft>
              <a:buSzPts val="1600"/>
              <a:buChar char="●"/>
            </a:pPr>
            <a:r>
              <a:rPr lang="en" sz="1600"/>
              <a:t>Proportional pool pays larger amount per share if a block is found quickly</a:t>
            </a:r>
            <a:endParaRPr sz="1600"/>
          </a:p>
          <a:p>
            <a:pPr marL="0" lvl="0" indent="0" rtl="0">
              <a:spcBef>
                <a:spcPts val="1600"/>
              </a:spcBef>
              <a:spcAft>
                <a:spcPts val="0"/>
              </a:spcAft>
              <a:buNone/>
            </a:pPr>
            <a:r>
              <a:rPr lang="en" sz="1600"/>
              <a:t>Example clever strategy:</a:t>
            </a:r>
            <a:endParaRPr sz="1600"/>
          </a:p>
          <a:p>
            <a:pPr marL="457200" lvl="0" indent="-330200" rtl="0">
              <a:spcBef>
                <a:spcPts val="0"/>
              </a:spcBef>
              <a:spcAft>
                <a:spcPts val="0"/>
              </a:spcAft>
              <a:buSzPts val="1600"/>
              <a:buChar char="●"/>
            </a:pPr>
            <a:r>
              <a:rPr lang="en" sz="1600"/>
              <a:t>Mine at </a:t>
            </a:r>
            <a:r>
              <a:rPr lang="en" sz="1600" b="1"/>
              <a:t>proportional</a:t>
            </a:r>
            <a:r>
              <a:rPr lang="en" sz="1600"/>
              <a:t> pool shortly after a block was found (while rewards are high)</a:t>
            </a:r>
            <a:endParaRPr sz="1600"/>
          </a:p>
          <a:p>
            <a:pPr marL="457200" lvl="0" indent="-330200" rtl="0">
              <a:spcBef>
                <a:spcPts val="0"/>
              </a:spcBef>
              <a:spcAft>
                <a:spcPts val="0"/>
              </a:spcAft>
              <a:buSzPts val="1600"/>
              <a:buChar char="●"/>
            </a:pPr>
            <a:r>
              <a:rPr lang="en" sz="1600"/>
              <a:t>Switch to </a:t>
            </a:r>
            <a:r>
              <a:rPr lang="en" sz="1600" b="1"/>
              <a:t>pay-per-share</a:t>
            </a:r>
            <a:r>
              <a:rPr lang="en" sz="1600"/>
              <a:t> pool when once proportional pool is less profitable</a:t>
            </a:r>
            <a:endParaRPr sz="1600"/>
          </a:p>
        </p:txBody>
      </p:sp>
      <p:sp>
        <p:nvSpPr>
          <p:cNvPr id="111" name="Google Shape;111;p20"/>
          <p:cNvSpPr txBox="1"/>
          <p:nvPr/>
        </p:nvSpPr>
        <p:spPr>
          <a:xfrm>
            <a:off x="5102700" y="3836600"/>
            <a:ext cx="3258300" cy="77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Parameters:</a:t>
            </a:r>
            <a:endParaRPr sz="1200"/>
          </a:p>
          <a:p>
            <a:pPr marL="457200" lvl="0" indent="-304800" rtl="0">
              <a:spcBef>
                <a:spcPts val="0"/>
              </a:spcBef>
              <a:spcAft>
                <a:spcPts val="0"/>
              </a:spcAft>
              <a:buSzPts val="1200"/>
              <a:buChar char="●"/>
            </a:pPr>
            <a:r>
              <a:rPr lang="en" sz="1200"/>
              <a:t>Pool has 10% of network hashrate</a:t>
            </a:r>
            <a:endParaRPr sz="1200"/>
          </a:p>
          <a:p>
            <a:pPr marL="457200" lvl="0" indent="-304800" rtl="0">
              <a:spcBef>
                <a:spcPts val="0"/>
              </a:spcBef>
              <a:spcAft>
                <a:spcPts val="0"/>
              </a:spcAft>
              <a:buSzPts val="1200"/>
              <a:buChar char="●"/>
            </a:pPr>
            <a:r>
              <a:rPr lang="en" sz="1200"/>
              <a:t>4 shares expected per valid block</a:t>
            </a:r>
            <a:endParaRPr sz="1200"/>
          </a:p>
        </p:txBody>
      </p:sp>
      <p:pic>
        <p:nvPicPr>
          <p:cNvPr id="112" name="Google Shape;112;p20" title="Rewards per share for Pay-Per-Share and Proportional Pools"/>
          <p:cNvPicPr preferRelativeResize="0"/>
          <p:nvPr/>
        </p:nvPicPr>
        <p:blipFill>
          <a:blip r:embed="rId3">
            <a:alphaModFix/>
          </a:blip>
          <a:stretch>
            <a:fillRect/>
          </a:stretch>
        </p:blipFill>
        <p:spPr>
          <a:xfrm>
            <a:off x="4545825" y="65376"/>
            <a:ext cx="4909751" cy="377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Pool Hopping</a:t>
            </a:r>
            <a:endParaRPr/>
          </a:p>
        </p:txBody>
      </p:sp>
      <p:sp>
        <p:nvSpPr>
          <p:cNvPr id="118" name="Google Shape;118;p21"/>
          <p:cNvSpPr txBox="1">
            <a:spLocks noGrp="1"/>
          </p:cNvSpPr>
          <p:nvPr>
            <p:ph type="body" idx="1"/>
          </p:nvPr>
        </p:nvSpPr>
        <p:spPr>
          <a:xfrm>
            <a:off x="311700" y="1225225"/>
            <a:ext cx="4319700" cy="366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Therefore, proportional pools are </a:t>
            </a:r>
            <a:r>
              <a:rPr lang="en" b="1"/>
              <a:t>not feasible in practice</a:t>
            </a:r>
            <a:endParaRPr b="1"/>
          </a:p>
          <a:p>
            <a:pPr marL="457200" lvl="0" indent="-342900" rtl="0">
              <a:spcBef>
                <a:spcPts val="1600"/>
              </a:spcBef>
              <a:spcAft>
                <a:spcPts val="0"/>
              </a:spcAft>
              <a:buSzPts val="1800"/>
              <a:buChar char="●"/>
            </a:pPr>
            <a:r>
              <a:rPr lang="en"/>
              <a:t>Honest miners who stay loyal to one pool are cheated out of their money</a:t>
            </a:r>
            <a:endParaRPr/>
          </a:p>
          <a:p>
            <a:pPr marL="0" lvl="0" indent="0" rtl="0">
              <a:spcBef>
                <a:spcPts val="1600"/>
              </a:spcBef>
              <a:spcAft>
                <a:spcPts val="1600"/>
              </a:spcAft>
              <a:buClr>
                <a:srgbClr val="000000"/>
              </a:buClr>
              <a:buSzPts val="1100"/>
              <a:buFont typeface="Arial"/>
              <a:buNone/>
            </a:pPr>
            <a:r>
              <a:rPr lang="en"/>
              <a:t>Designing a mining pool reward scheme with aligned incentives that is not vulnerable to pool hopping remains an </a:t>
            </a:r>
            <a:r>
              <a:rPr lang="en" b="1"/>
              <a:t>open problem</a:t>
            </a:r>
            <a:endParaRPr b="1"/>
          </a:p>
        </p:txBody>
      </p:sp>
      <p:sp>
        <p:nvSpPr>
          <p:cNvPr id="119" name="Google Shape;119;p21"/>
          <p:cNvSpPr txBox="1"/>
          <p:nvPr/>
        </p:nvSpPr>
        <p:spPr>
          <a:xfrm>
            <a:off x="5102700" y="3836600"/>
            <a:ext cx="3258300" cy="77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Parameters</a:t>
            </a:r>
            <a:endParaRPr sz="1200"/>
          </a:p>
          <a:p>
            <a:pPr marL="457200" lvl="0" indent="-304800" rtl="0">
              <a:spcBef>
                <a:spcPts val="0"/>
              </a:spcBef>
              <a:spcAft>
                <a:spcPts val="0"/>
              </a:spcAft>
              <a:buSzPts val="1200"/>
              <a:buChar char="●"/>
            </a:pPr>
            <a:r>
              <a:rPr lang="en" sz="1200"/>
              <a:t>Pool has 10% of network hashrate</a:t>
            </a:r>
            <a:endParaRPr sz="1200"/>
          </a:p>
          <a:p>
            <a:pPr marL="457200" lvl="0" indent="-304800" rtl="0">
              <a:spcBef>
                <a:spcPts val="0"/>
              </a:spcBef>
              <a:spcAft>
                <a:spcPts val="0"/>
              </a:spcAft>
              <a:buSzPts val="1200"/>
              <a:buChar char="●"/>
            </a:pPr>
            <a:r>
              <a:rPr lang="en" sz="1200"/>
              <a:t>4 shares expected per valid block</a:t>
            </a:r>
            <a:endParaRPr sz="1200"/>
          </a:p>
        </p:txBody>
      </p:sp>
      <p:pic>
        <p:nvPicPr>
          <p:cNvPr id="120" name="Google Shape;120;p21" title="Rewards per share for Pay-Per-Share and Proportional Pools"/>
          <p:cNvPicPr preferRelativeResize="0"/>
          <p:nvPr/>
        </p:nvPicPr>
        <p:blipFill>
          <a:blip r:embed="rId3">
            <a:alphaModFix/>
          </a:blip>
          <a:stretch>
            <a:fillRect/>
          </a:stretch>
        </p:blipFill>
        <p:spPr>
          <a:xfrm>
            <a:off x="4545825" y="65376"/>
            <a:ext cx="4909751" cy="377122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3712</Words>
  <Application>Microsoft Office PowerPoint</Application>
  <PresentationFormat>On-screen Show (16:9)</PresentationFormat>
  <Paragraphs>391</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宋体</vt:lpstr>
      <vt:lpstr>Economica</vt:lpstr>
      <vt:lpstr>Open Sans</vt:lpstr>
      <vt:lpstr>Cambria</vt:lpstr>
      <vt:lpstr>Source Code Pro</vt:lpstr>
      <vt:lpstr>Luxe</vt:lpstr>
      <vt:lpstr>Game Theory &amp; Network Attacks:  How to Destroy Bitcoin</vt:lpstr>
      <vt:lpstr>Mining Pools</vt:lpstr>
      <vt:lpstr>Mining Pools</vt:lpstr>
      <vt:lpstr>Mining Pools - Example</vt:lpstr>
      <vt:lpstr>Mining Pool Hashrate Distribution</vt:lpstr>
      <vt:lpstr>Mining Pools - Shares</vt:lpstr>
      <vt:lpstr>Mining Pools - Basic Reward Schemes</vt:lpstr>
      <vt:lpstr>Pool Hopping</vt:lpstr>
      <vt:lpstr>Pool Hopping</vt:lpstr>
      <vt:lpstr>PowerPoint Presentation</vt:lpstr>
      <vt:lpstr>PowerPoint Presentation</vt:lpstr>
      <vt:lpstr>Malicious Mining Profit Strategies</vt:lpstr>
      <vt:lpstr>Pool Wars</vt:lpstr>
      <vt:lpstr>Selfish Mining (Block-Withholding)</vt:lpstr>
      <vt:lpstr>Selfish Mining (Block-Withholding)</vt:lpstr>
      <vt:lpstr>Selfish Mining (Block-Withholding)</vt:lpstr>
      <vt:lpstr>Selfish Mining (Block-Withholding)</vt:lpstr>
      <vt:lpstr>Double Spend Attack</vt:lpstr>
      <vt:lpstr>Double Spend - Example </vt:lpstr>
      <vt:lpstr>Double Spend - Confirmations</vt:lpstr>
      <vt:lpstr>Double Spend - (0)-confirmations Bob</vt:lpstr>
      <vt:lpstr>Double Spend - (z)-confirmations Bob</vt:lpstr>
      <vt:lpstr>Double Spend - Security</vt:lpstr>
      <vt:lpstr>Double Spend - Security cont.</vt:lpstr>
      <vt:lpstr>Double Spend - Security cont.</vt:lpstr>
      <vt:lpstr>Double Spend - Bribing Miners</vt:lpstr>
      <vt:lpstr>Double Spending - “Gold Finger” Attack</vt:lpstr>
      <vt:lpstr>Blacklisting</vt:lpstr>
      <vt:lpstr>Blacklisting via Punitive Forking</vt:lpstr>
      <vt:lpstr>Blacklisting via Punitive Forking</vt:lpstr>
      <vt:lpstr>Blacklisting via Punitive Forking</vt:lpstr>
      <vt:lpstr>Blacklisting via Punitive Forking</vt:lpstr>
      <vt:lpstr>Blacklisting via Punitive Forking</vt:lpstr>
      <vt:lpstr>Blacklisting via Feather Forking</vt:lpstr>
      <vt:lpstr>Blacklisting via Feather Forking</vt:lpstr>
      <vt:lpstr>Blacklisting via Feather Forking</vt:lpstr>
      <vt:lpstr>Blacklisting via Feather Forking</vt:lpstr>
      <vt:lpstr>Network Attacks</vt:lpstr>
      <vt:lpstr>Timejacking</vt:lpstr>
      <vt:lpstr>Timejacking cont.</vt:lpstr>
      <vt:lpstr>DoS Attack - Malicious Miners</vt:lpstr>
      <vt:lpstr>Transaction Malleability</vt:lpstr>
      <vt:lpstr>Next Time: Ethereum</vt:lpstr>
      <vt:lpstr>Lemmas 1 &amp; 2</vt:lpstr>
      <vt:lpstr>Lemma 3</vt:lpstr>
      <vt:lpstr>Combining Lemmas</vt:lpstr>
      <vt:lpstr>Additional Ideas</vt:lpstr>
      <vt:lpstr>Generalization of Vulnerabilities</vt:lpstr>
      <vt:lpstr>Post-block Reward Bitcoin</vt:lpstr>
      <vt:lpstr>Conclusions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Theory &amp; Network Attacks:  How to Destroy Bitcoin</dc:title>
  <dc:creator>czling</dc:creator>
  <cp:lastModifiedBy>Zong Ling</cp:lastModifiedBy>
  <cp:revision>3</cp:revision>
  <dcterms:modified xsi:type="dcterms:W3CDTF">2019-11-27T07:59:22Z</dcterms:modified>
</cp:coreProperties>
</file>